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256" r:id="rId2"/>
    <p:sldId id="262" r:id="rId3"/>
    <p:sldId id="329" r:id="rId4"/>
    <p:sldId id="260" r:id="rId5"/>
    <p:sldId id="261" r:id="rId6"/>
    <p:sldId id="264" r:id="rId7"/>
    <p:sldId id="304" r:id="rId8"/>
    <p:sldId id="266" r:id="rId9"/>
    <p:sldId id="267" r:id="rId10"/>
    <p:sldId id="263" r:id="rId11"/>
    <p:sldId id="330" r:id="rId12"/>
    <p:sldId id="335" r:id="rId13"/>
    <p:sldId id="275" r:id="rId14"/>
    <p:sldId id="338" r:id="rId15"/>
    <p:sldId id="276" r:id="rId16"/>
    <p:sldId id="277" r:id="rId17"/>
    <p:sldId id="279" r:id="rId18"/>
    <p:sldId id="280" r:id="rId19"/>
    <p:sldId id="282" r:id="rId20"/>
    <p:sldId id="283" r:id="rId21"/>
    <p:sldId id="290" r:id="rId22"/>
    <p:sldId id="292" r:id="rId23"/>
    <p:sldId id="293" r:id="rId24"/>
    <p:sldId id="294" r:id="rId25"/>
    <p:sldId id="295" r:id="rId26"/>
    <p:sldId id="296" r:id="rId27"/>
    <p:sldId id="297" r:id="rId28"/>
    <p:sldId id="300" r:id="rId29"/>
    <p:sldId id="301" r:id="rId30"/>
    <p:sldId id="302" r:id="rId31"/>
    <p:sldId id="303" r:id="rId32"/>
    <p:sldId id="305" r:id="rId33"/>
    <p:sldId id="306" r:id="rId34"/>
    <p:sldId id="332" r:id="rId35"/>
    <p:sldId id="307" r:id="rId36"/>
    <p:sldId id="308" r:id="rId37"/>
    <p:sldId id="309" r:id="rId38"/>
    <p:sldId id="310" r:id="rId39"/>
    <p:sldId id="339" r:id="rId40"/>
    <p:sldId id="311" r:id="rId41"/>
    <p:sldId id="312" r:id="rId42"/>
    <p:sldId id="315" r:id="rId43"/>
    <p:sldId id="317" r:id="rId44"/>
    <p:sldId id="318" r:id="rId45"/>
    <p:sldId id="320" r:id="rId46"/>
    <p:sldId id="321" r:id="rId47"/>
    <p:sldId id="322" r:id="rId48"/>
    <p:sldId id="325" r:id="rId49"/>
    <p:sldId id="323" r:id="rId50"/>
    <p:sldId id="333" r:id="rId51"/>
    <p:sldId id="336" r:id="rId52"/>
    <p:sldId id="327" r:id="rId53"/>
    <p:sldId id="328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8787" autoAdjust="0"/>
  </p:normalViewPr>
  <p:slideViewPr>
    <p:cSldViewPr>
      <p:cViewPr varScale="1">
        <p:scale>
          <a:sx n="59" d="100"/>
          <a:sy n="59" d="100"/>
        </p:scale>
        <p:origin x="-73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1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EBEC12-D9D0-4CB3-944C-5DE4F33DCF11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9D54BC-A983-48F0-9119-609D02335D2A}">
      <dgm:prSet phldrT="[文本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63458933-32EF-4A05-A919-E3DE5A517AA4}" type="parTrans" cxnId="{27E21492-48A9-4EE1-98D3-810230DCBB8D}">
      <dgm:prSet/>
      <dgm:spPr/>
      <dgm:t>
        <a:bodyPr/>
        <a:lstStyle/>
        <a:p>
          <a:endParaRPr lang="zh-CN" altLang="en-US"/>
        </a:p>
      </dgm:t>
    </dgm:pt>
    <dgm:pt modelId="{214182D2-64F0-41CB-A3B2-CA34C6A914DC}" type="sibTrans" cxnId="{27E21492-48A9-4EE1-98D3-810230DCBB8D}">
      <dgm:prSet/>
      <dgm:spPr/>
      <dgm:t>
        <a:bodyPr/>
        <a:lstStyle/>
        <a:p>
          <a:endParaRPr lang="zh-CN" altLang="en-US"/>
        </a:p>
      </dgm:t>
    </dgm:pt>
    <dgm:pt modelId="{C7082FDF-4457-4644-8B8C-D18EACD96725}">
      <dgm:prSet phldrT="[文本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13E90AC9-442D-498E-B557-FD1CC3A0EF9A}" type="parTrans" cxnId="{B5BFF955-8BC3-479E-89EE-A43509952FE5}">
      <dgm:prSet/>
      <dgm:spPr/>
      <dgm:t>
        <a:bodyPr/>
        <a:lstStyle/>
        <a:p>
          <a:endParaRPr lang="zh-CN" altLang="en-US"/>
        </a:p>
      </dgm:t>
    </dgm:pt>
    <dgm:pt modelId="{B7671F7A-4384-4F46-AA8F-DABC8D5BD468}" type="sibTrans" cxnId="{B5BFF955-8BC3-479E-89EE-A43509952FE5}">
      <dgm:prSet/>
      <dgm:spPr/>
      <dgm:t>
        <a:bodyPr/>
        <a:lstStyle/>
        <a:p>
          <a:endParaRPr lang="zh-CN" altLang="en-US"/>
        </a:p>
      </dgm:t>
    </dgm:pt>
    <dgm:pt modelId="{EECCF40F-DA31-46A9-835A-DD2100E489DA}">
      <dgm:prSet phldrT="[文本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357717E3-8072-4908-B4BC-2DC8C1F86348}" type="parTrans" cxnId="{455348C7-1C6A-4C3C-867C-5D5DF9D467EE}">
      <dgm:prSet/>
      <dgm:spPr/>
      <dgm:t>
        <a:bodyPr/>
        <a:lstStyle/>
        <a:p>
          <a:endParaRPr lang="zh-CN" altLang="en-US"/>
        </a:p>
      </dgm:t>
    </dgm:pt>
    <dgm:pt modelId="{75A885D0-9520-4326-9327-44948E41496E}" type="sibTrans" cxnId="{455348C7-1C6A-4C3C-867C-5D5DF9D467EE}">
      <dgm:prSet/>
      <dgm:spPr/>
      <dgm:t>
        <a:bodyPr/>
        <a:lstStyle/>
        <a:p>
          <a:endParaRPr lang="zh-CN" altLang="en-US"/>
        </a:p>
      </dgm:t>
    </dgm:pt>
    <dgm:pt modelId="{75B93892-C856-43F3-8A51-65BE1BE8C89D}">
      <dgm:prSet phldrT="[文本]" phldr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88F40D04-C329-4573-883D-355A8D8A64A8}" type="parTrans" cxnId="{75ABB798-D33A-4BA7-B21F-64B1E970040B}">
      <dgm:prSet/>
      <dgm:spPr/>
      <dgm:t>
        <a:bodyPr/>
        <a:lstStyle/>
        <a:p>
          <a:endParaRPr lang="zh-CN" altLang="en-US"/>
        </a:p>
      </dgm:t>
    </dgm:pt>
    <dgm:pt modelId="{6246E8A6-8C31-4DF9-81AE-5700E673ABC4}" type="sibTrans" cxnId="{75ABB798-D33A-4BA7-B21F-64B1E970040B}">
      <dgm:prSet/>
      <dgm:spPr/>
      <dgm:t>
        <a:bodyPr/>
        <a:lstStyle/>
        <a:p>
          <a:endParaRPr lang="zh-CN" altLang="en-US"/>
        </a:p>
      </dgm:t>
    </dgm:pt>
    <dgm:pt modelId="{70352419-57D3-496A-B0D0-88AED085C331}">
      <dgm:prSet phldrT="[文本]" phldr="1"/>
      <dgm:spPr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zh-CN" altLang="en-US" dirty="0"/>
        </a:p>
      </dgm:t>
    </dgm:pt>
    <dgm:pt modelId="{B16F9A21-D115-42BC-A67B-0121BD53AA6F}" type="sibTrans" cxnId="{34D15B63-E063-4138-9A86-B288DA147798}">
      <dgm:prSet/>
      <dgm:spPr/>
      <dgm:t>
        <a:bodyPr/>
        <a:lstStyle/>
        <a:p>
          <a:endParaRPr lang="zh-CN" altLang="en-US"/>
        </a:p>
      </dgm:t>
    </dgm:pt>
    <dgm:pt modelId="{1B6980C4-3487-4CA2-8E41-6DE0FF04D6C0}" type="parTrans" cxnId="{34D15B63-E063-4138-9A86-B288DA147798}">
      <dgm:prSet/>
      <dgm:spPr/>
      <dgm:t>
        <a:bodyPr/>
        <a:lstStyle/>
        <a:p>
          <a:endParaRPr lang="zh-CN" altLang="en-US"/>
        </a:p>
      </dgm:t>
    </dgm:pt>
    <dgm:pt modelId="{C7531BD5-AE14-4B95-ADD2-31C6F8D0E395}" type="pres">
      <dgm:prSet presAssocID="{5BEBEC12-D9D0-4CB3-944C-5DE4F33DCF11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F3F864E-DD21-4991-B3A3-1292E6FF2080}" type="pres">
      <dgm:prSet presAssocID="{5BEBEC12-D9D0-4CB3-944C-5DE4F33DCF11}" presName="matrix" presStyleCnt="0"/>
      <dgm:spPr/>
    </dgm:pt>
    <dgm:pt modelId="{A73F48FB-2E37-4B19-B1A3-A21662BD1A5F}" type="pres">
      <dgm:prSet presAssocID="{5BEBEC12-D9D0-4CB3-944C-5DE4F33DCF11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EBC4A18A-F976-489B-BE0F-2C8E3DCD0426}" type="pres">
      <dgm:prSet presAssocID="{5BEBEC12-D9D0-4CB3-944C-5DE4F33DCF1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7D1451-E6BB-4D81-932D-A666D6CC65B3}" type="pres">
      <dgm:prSet presAssocID="{5BEBEC12-D9D0-4CB3-944C-5DE4F33DCF11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1F11D22C-B08A-46D7-A8AA-03D837861939}" type="pres">
      <dgm:prSet presAssocID="{5BEBEC12-D9D0-4CB3-944C-5DE4F33DCF1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2011A8-0BB1-41FB-983F-9A5F28694B62}" type="pres">
      <dgm:prSet presAssocID="{5BEBEC12-D9D0-4CB3-944C-5DE4F33DCF11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040600DB-5467-434C-99E7-BB2741B9248C}" type="pres">
      <dgm:prSet presAssocID="{5BEBEC12-D9D0-4CB3-944C-5DE4F33DCF1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CB629B-D983-4909-A171-C3B5F8C4A805}" type="pres">
      <dgm:prSet presAssocID="{5BEBEC12-D9D0-4CB3-944C-5DE4F33DCF11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F4A2E906-3045-40C8-9009-3E44863334DE}" type="pres">
      <dgm:prSet presAssocID="{5BEBEC12-D9D0-4CB3-944C-5DE4F33DCF1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50F517-ECEA-4122-B9C8-C9BAF2D86BBF}" type="pres">
      <dgm:prSet presAssocID="{5BEBEC12-D9D0-4CB3-944C-5DE4F33DCF11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D15B63-E063-4138-9A86-B288DA147798}" srcId="{5BEBEC12-D9D0-4CB3-944C-5DE4F33DCF11}" destId="{70352419-57D3-496A-B0D0-88AED085C331}" srcOrd="0" destOrd="0" parTransId="{1B6980C4-3487-4CA2-8E41-6DE0FF04D6C0}" sibTransId="{B16F9A21-D115-42BC-A67B-0121BD53AA6F}"/>
    <dgm:cxn modelId="{FDA8A0AC-32B4-45CD-A0AC-0708841F6D0E}" type="presOf" srcId="{D19D54BC-A983-48F0-9119-609D02335D2A}" destId="{EBC4A18A-F976-489B-BE0F-2C8E3DCD0426}" srcOrd="1" destOrd="0" presId="urn:microsoft.com/office/officeart/2005/8/layout/matrix1"/>
    <dgm:cxn modelId="{C17BF7A5-1C57-434D-B083-3FAA6F942BB7}" type="presOf" srcId="{5BEBEC12-D9D0-4CB3-944C-5DE4F33DCF11}" destId="{C7531BD5-AE14-4B95-ADD2-31C6F8D0E395}" srcOrd="0" destOrd="0" presId="urn:microsoft.com/office/officeart/2005/8/layout/matrix1"/>
    <dgm:cxn modelId="{27E21492-48A9-4EE1-98D3-810230DCBB8D}" srcId="{70352419-57D3-496A-B0D0-88AED085C331}" destId="{D19D54BC-A983-48F0-9119-609D02335D2A}" srcOrd="0" destOrd="0" parTransId="{63458933-32EF-4A05-A919-E3DE5A517AA4}" sibTransId="{214182D2-64F0-41CB-A3B2-CA34C6A914DC}"/>
    <dgm:cxn modelId="{B5FA35FE-0326-40F1-8DB0-08BF92C6563A}" type="presOf" srcId="{EECCF40F-DA31-46A9-835A-DD2100E489DA}" destId="{DE2011A8-0BB1-41FB-983F-9A5F28694B62}" srcOrd="0" destOrd="0" presId="urn:microsoft.com/office/officeart/2005/8/layout/matrix1"/>
    <dgm:cxn modelId="{AF1AA772-4161-4489-A551-A915404C0A0A}" type="presOf" srcId="{C7082FDF-4457-4644-8B8C-D18EACD96725}" destId="{1F11D22C-B08A-46D7-A8AA-03D837861939}" srcOrd="1" destOrd="0" presId="urn:microsoft.com/office/officeart/2005/8/layout/matrix1"/>
    <dgm:cxn modelId="{B5BFF955-8BC3-479E-89EE-A43509952FE5}" srcId="{70352419-57D3-496A-B0D0-88AED085C331}" destId="{C7082FDF-4457-4644-8B8C-D18EACD96725}" srcOrd="1" destOrd="0" parTransId="{13E90AC9-442D-498E-B557-FD1CC3A0EF9A}" sibTransId="{B7671F7A-4384-4F46-AA8F-DABC8D5BD468}"/>
    <dgm:cxn modelId="{B9974FCD-8D58-42A3-82E2-7ABD03689672}" type="presOf" srcId="{D19D54BC-A983-48F0-9119-609D02335D2A}" destId="{A73F48FB-2E37-4B19-B1A3-A21662BD1A5F}" srcOrd="0" destOrd="0" presId="urn:microsoft.com/office/officeart/2005/8/layout/matrix1"/>
    <dgm:cxn modelId="{455348C7-1C6A-4C3C-867C-5D5DF9D467EE}" srcId="{70352419-57D3-496A-B0D0-88AED085C331}" destId="{EECCF40F-DA31-46A9-835A-DD2100E489DA}" srcOrd="2" destOrd="0" parTransId="{357717E3-8072-4908-B4BC-2DC8C1F86348}" sibTransId="{75A885D0-9520-4326-9327-44948E41496E}"/>
    <dgm:cxn modelId="{3D73E042-A4E3-4371-8FC8-4939B9F3E173}" type="presOf" srcId="{75B93892-C856-43F3-8A51-65BE1BE8C89D}" destId="{EBCB629B-D983-4909-A171-C3B5F8C4A805}" srcOrd="0" destOrd="0" presId="urn:microsoft.com/office/officeart/2005/8/layout/matrix1"/>
    <dgm:cxn modelId="{75ABB798-D33A-4BA7-B21F-64B1E970040B}" srcId="{70352419-57D3-496A-B0D0-88AED085C331}" destId="{75B93892-C856-43F3-8A51-65BE1BE8C89D}" srcOrd="3" destOrd="0" parTransId="{88F40D04-C329-4573-883D-355A8D8A64A8}" sibTransId="{6246E8A6-8C31-4DF9-81AE-5700E673ABC4}"/>
    <dgm:cxn modelId="{D6745491-4DD7-45BD-A2B1-EE302A727F1F}" type="presOf" srcId="{EECCF40F-DA31-46A9-835A-DD2100E489DA}" destId="{040600DB-5467-434C-99E7-BB2741B9248C}" srcOrd="1" destOrd="0" presId="urn:microsoft.com/office/officeart/2005/8/layout/matrix1"/>
    <dgm:cxn modelId="{CCC2D247-2271-43BE-85F6-BEF8F445745D}" type="presOf" srcId="{70352419-57D3-496A-B0D0-88AED085C331}" destId="{6650F517-ECEA-4122-B9C8-C9BAF2D86BBF}" srcOrd="0" destOrd="0" presId="urn:microsoft.com/office/officeart/2005/8/layout/matrix1"/>
    <dgm:cxn modelId="{9374510A-0BA7-4FC3-9FEF-F23065946D93}" type="presOf" srcId="{75B93892-C856-43F3-8A51-65BE1BE8C89D}" destId="{F4A2E906-3045-40C8-9009-3E44863334DE}" srcOrd="1" destOrd="0" presId="urn:microsoft.com/office/officeart/2005/8/layout/matrix1"/>
    <dgm:cxn modelId="{26891026-EDC2-4761-BE7C-610CA90C79C9}" type="presOf" srcId="{C7082FDF-4457-4644-8B8C-D18EACD96725}" destId="{9E7D1451-E6BB-4D81-932D-A666D6CC65B3}" srcOrd="0" destOrd="0" presId="urn:microsoft.com/office/officeart/2005/8/layout/matrix1"/>
    <dgm:cxn modelId="{644C5F7B-9234-4601-A827-152D092F4E8F}" type="presParOf" srcId="{C7531BD5-AE14-4B95-ADD2-31C6F8D0E395}" destId="{1F3F864E-DD21-4991-B3A3-1292E6FF2080}" srcOrd="0" destOrd="0" presId="urn:microsoft.com/office/officeart/2005/8/layout/matrix1"/>
    <dgm:cxn modelId="{C9117A5D-308B-4311-BD5E-9CC71C8E24FC}" type="presParOf" srcId="{1F3F864E-DD21-4991-B3A3-1292E6FF2080}" destId="{A73F48FB-2E37-4B19-B1A3-A21662BD1A5F}" srcOrd="0" destOrd="0" presId="urn:microsoft.com/office/officeart/2005/8/layout/matrix1"/>
    <dgm:cxn modelId="{59FF907C-EE9F-4B9D-862F-D04D2441437B}" type="presParOf" srcId="{1F3F864E-DD21-4991-B3A3-1292E6FF2080}" destId="{EBC4A18A-F976-489B-BE0F-2C8E3DCD0426}" srcOrd="1" destOrd="0" presId="urn:microsoft.com/office/officeart/2005/8/layout/matrix1"/>
    <dgm:cxn modelId="{B918FD8E-DB6E-4724-973E-3B74E39F4DCE}" type="presParOf" srcId="{1F3F864E-DD21-4991-B3A3-1292E6FF2080}" destId="{9E7D1451-E6BB-4D81-932D-A666D6CC65B3}" srcOrd="2" destOrd="0" presId="urn:microsoft.com/office/officeart/2005/8/layout/matrix1"/>
    <dgm:cxn modelId="{76B04BD1-275D-4259-8EC4-13E8FB94CDFF}" type="presParOf" srcId="{1F3F864E-DD21-4991-B3A3-1292E6FF2080}" destId="{1F11D22C-B08A-46D7-A8AA-03D837861939}" srcOrd="3" destOrd="0" presId="urn:microsoft.com/office/officeart/2005/8/layout/matrix1"/>
    <dgm:cxn modelId="{3E6AEAFC-C48A-4E82-BA51-67FE84D98BC5}" type="presParOf" srcId="{1F3F864E-DD21-4991-B3A3-1292E6FF2080}" destId="{DE2011A8-0BB1-41FB-983F-9A5F28694B62}" srcOrd="4" destOrd="0" presId="urn:microsoft.com/office/officeart/2005/8/layout/matrix1"/>
    <dgm:cxn modelId="{B92CBB5C-9A28-4B3C-A599-EB6CD9A5CFDC}" type="presParOf" srcId="{1F3F864E-DD21-4991-B3A3-1292E6FF2080}" destId="{040600DB-5467-434C-99E7-BB2741B9248C}" srcOrd="5" destOrd="0" presId="urn:microsoft.com/office/officeart/2005/8/layout/matrix1"/>
    <dgm:cxn modelId="{52D163E9-1271-43CC-B908-3AE44F0A9BD0}" type="presParOf" srcId="{1F3F864E-DD21-4991-B3A3-1292E6FF2080}" destId="{EBCB629B-D983-4909-A171-C3B5F8C4A805}" srcOrd="6" destOrd="0" presId="urn:microsoft.com/office/officeart/2005/8/layout/matrix1"/>
    <dgm:cxn modelId="{915813EF-8E04-4172-A2ED-3BD51A0C51A6}" type="presParOf" srcId="{1F3F864E-DD21-4991-B3A3-1292E6FF2080}" destId="{F4A2E906-3045-40C8-9009-3E44863334DE}" srcOrd="7" destOrd="0" presId="urn:microsoft.com/office/officeart/2005/8/layout/matrix1"/>
    <dgm:cxn modelId="{5A2A96D8-95C6-4BF5-B9B6-C39AAF958E4D}" type="presParOf" srcId="{C7531BD5-AE14-4B95-ADD2-31C6F8D0E395}" destId="{6650F517-ECEA-4122-B9C8-C9BAF2D86BB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73F48FB-2E37-4B19-B1A3-A21662BD1A5F}">
      <dsp:nvSpPr>
        <dsp:cNvPr id="0" name=""/>
        <dsp:cNvSpPr/>
      </dsp:nvSpPr>
      <dsp:spPr>
        <a:xfrm rot="16200000">
          <a:off x="252024" y="-252024"/>
          <a:ext cx="1174744" cy="1678793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 dirty="0"/>
        </a:p>
      </dsp:txBody>
      <dsp:txXfrm rot="16200000">
        <a:off x="398867" y="-398867"/>
        <a:ext cx="881058" cy="1678793"/>
      </dsp:txXfrm>
    </dsp:sp>
    <dsp:sp modelId="{9E7D1451-E6BB-4D81-932D-A666D6CC65B3}">
      <dsp:nvSpPr>
        <dsp:cNvPr id="0" name=""/>
        <dsp:cNvSpPr/>
      </dsp:nvSpPr>
      <dsp:spPr>
        <a:xfrm>
          <a:off x="1678793" y="0"/>
          <a:ext cx="1678793" cy="1174744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 dirty="0"/>
        </a:p>
      </dsp:txBody>
      <dsp:txXfrm>
        <a:off x="1678793" y="0"/>
        <a:ext cx="1678793" cy="881058"/>
      </dsp:txXfrm>
    </dsp:sp>
    <dsp:sp modelId="{DE2011A8-0BB1-41FB-983F-9A5F28694B62}">
      <dsp:nvSpPr>
        <dsp:cNvPr id="0" name=""/>
        <dsp:cNvSpPr/>
      </dsp:nvSpPr>
      <dsp:spPr>
        <a:xfrm rot="10800000">
          <a:off x="0" y="1174744"/>
          <a:ext cx="1678793" cy="1174744"/>
        </a:xfrm>
        <a:prstGeom prst="round1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 dirty="0"/>
        </a:p>
      </dsp:txBody>
      <dsp:txXfrm rot="10800000">
        <a:off x="0" y="1468429"/>
        <a:ext cx="1678793" cy="881058"/>
      </dsp:txXfrm>
    </dsp:sp>
    <dsp:sp modelId="{EBCB629B-D983-4909-A171-C3B5F8C4A805}">
      <dsp:nvSpPr>
        <dsp:cNvPr id="0" name=""/>
        <dsp:cNvSpPr/>
      </dsp:nvSpPr>
      <dsp:spPr>
        <a:xfrm rot="5400000">
          <a:off x="1930817" y="922719"/>
          <a:ext cx="1174744" cy="1678793"/>
        </a:xfrm>
        <a:prstGeom prst="round1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 dirty="0"/>
        </a:p>
      </dsp:txBody>
      <dsp:txXfrm rot="5400000">
        <a:off x="2077660" y="1069562"/>
        <a:ext cx="881058" cy="1678793"/>
      </dsp:txXfrm>
    </dsp:sp>
    <dsp:sp modelId="{6650F517-ECEA-4122-B9C8-C9BAF2D86BBF}">
      <dsp:nvSpPr>
        <dsp:cNvPr id="0" name=""/>
        <dsp:cNvSpPr/>
      </dsp:nvSpPr>
      <dsp:spPr>
        <a:xfrm>
          <a:off x="1175155" y="881058"/>
          <a:ext cx="1007275" cy="58737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 dirty="0"/>
        </a:p>
      </dsp:txBody>
      <dsp:txXfrm>
        <a:off x="1175155" y="881058"/>
        <a:ext cx="1007275" cy="58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38E9-5395-4989-A256-5BDE34F2F9FD}" type="datetimeFigureOut">
              <a:rPr lang="zh-CN" altLang="en-US" smtClean="0"/>
              <a:pPr/>
              <a:t>2010-5-28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AE787-0863-4DD8-8B2F-E798914002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强调误差下降的幅度很小；</a:t>
            </a:r>
            <a:r>
              <a:rPr lang="zh-CN" altLang="en-US" baseline="0" dirty="0" smtClean="0"/>
              <a:t>强调获奖团队的误差是组合很多模型的结果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强调工作量，已获奖团队的组合数量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强调：我们是首次把它们作为一类问题抽象出来，并对它们进行系统的研究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从搜索结果可见，我们是首次把它们作为一类问题抽象出来，并对它们进行系统的研究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视频搜索引擎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Blinkx.com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推出新版平台，根据用户的浏览习惯发布更为相关的广告。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强调：我们是首次把它们作为一类问题抽象出来，并对它们进行系统的研究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从二维到三维，自然会想到</a:t>
            </a:r>
            <a:r>
              <a:rPr lang="en-US" altLang="zh-CN" dirty="0" err="1" smtClean="0"/>
              <a:t>kNN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减轻稀疏的影响：使用聚类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这么做的目的是：希望知道一个模型所能容忍的极限稀疏度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体现一个模型所能容忍的极限稀疏度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强调数据的稀疏性：目前公开的</a:t>
            </a:r>
            <a:r>
              <a:rPr lang="en-US" altLang="zh-CN" dirty="0" smtClean="0"/>
              <a:t>CF</a:t>
            </a:r>
            <a:r>
              <a:rPr lang="zh-CN" altLang="en-US" dirty="0" smtClean="0"/>
              <a:t>数据集里最稀疏的一个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Take-home messages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无法应用的原因：真实数据有噪音，以及过于稀疏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邻居模型是目前最流行的模型之一；对于</a:t>
            </a:r>
            <a:r>
              <a:rPr lang="zh-CN" altLang="en-US" dirty="0" smtClean="0"/>
              <a:t>邻居模型，最重要的是计算相似度；我们尝试过使用二度相关性获得相似度，甚至使用多项式拟合相似度，但结果不佳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若干个因子：评分矩阵的秩很小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为什么我们选择因子模型作为研究对象？</a:t>
            </a:r>
            <a:r>
              <a:rPr lang="zh-CN" altLang="en-US" dirty="0" smtClean="0">
                <a:solidFill>
                  <a:srgbClr val="FF0000"/>
                </a:solidFill>
              </a:rPr>
              <a:t>因子</a:t>
            </a:r>
            <a:r>
              <a:rPr lang="zh-CN" altLang="en-US" dirty="0" smtClean="0"/>
              <a:t>模型是</a:t>
            </a:r>
            <a:r>
              <a:rPr lang="zh-CN" altLang="en-US" dirty="0" smtClean="0">
                <a:solidFill>
                  <a:srgbClr val="FF0000"/>
                </a:solidFill>
              </a:rPr>
              <a:t>单个</a:t>
            </a:r>
            <a:r>
              <a:rPr lang="zh-CN" altLang="en-US" dirty="0" smtClean="0"/>
              <a:t>模型中获得预测</a:t>
            </a:r>
            <a:r>
              <a:rPr lang="zh-CN" altLang="en-US" dirty="0" smtClean="0">
                <a:solidFill>
                  <a:srgbClr val="FF0000"/>
                </a:solidFill>
              </a:rPr>
              <a:t>精度最高</a:t>
            </a:r>
            <a:r>
              <a:rPr lang="zh-CN" altLang="en-US" dirty="0" smtClean="0"/>
              <a:t>的一类模型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重点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消费者希望知道为什么会推荐这个产品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去掉约束，</a:t>
            </a:r>
            <a:r>
              <a:rPr lang="en-US" altLang="zh-CN" dirty="0" smtClean="0"/>
              <a:t>MFCM</a:t>
            </a:r>
            <a:r>
              <a:rPr lang="zh-CN" altLang="en-US" dirty="0" smtClean="0"/>
              <a:t>就变为</a:t>
            </a:r>
            <a:r>
              <a:rPr lang="en-US" altLang="zh-CN" dirty="0" smtClean="0"/>
              <a:t>MF</a:t>
            </a:r>
            <a:r>
              <a:rPr lang="zh-CN" altLang="en-US" dirty="0" smtClean="0"/>
              <a:t>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E787-0863-4DD8-8B2F-E79891400225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8072462" y="6500834"/>
            <a:ext cx="502920" cy="357166"/>
          </a:xfrm>
        </p:spPr>
        <p:txBody>
          <a:bodyPr/>
          <a:lstStyle>
            <a:lvl1pPr>
              <a:defRPr sz="15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800" b="1">
                <a:solidFill>
                  <a:srgbClr val="F58C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892968"/>
          </a:xfrm>
        </p:spPr>
        <p:txBody>
          <a:bodyPr>
            <a:normAutofit/>
          </a:bodyPr>
          <a:lstStyle>
            <a:lvl1pPr marL="0" marR="36576" indent="0" algn="r">
              <a:spcBef>
                <a:spcPts val="0"/>
              </a:spcBef>
              <a:buNone/>
              <a:defRPr sz="300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+mn-lt"/>
                <a:ea typeface="幼圆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6215074" y="4143375"/>
            <a:ext cx="2357453" cy="1000137"/>
          </a:xfrm>
        </p:spPr>
        <p:txBody>
          <a:bodyPr/>
          <a:lstStyle>
            <a:lvl1pPr algn="r">
              <a:buNone/>
              <a:defRPr sz="2000">
                <a:solidFill>
                  <a:schemeClr val="bg1"/>
                </a:solidFill>
                <a:latin typeface="+mn-lt"/>
                <a:ea typeface="微软雅黑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 rot="10800000" flipV="1">
            <a:off x="457200" y="142852"/>
            <a:ext cx="6758006" cy="857256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anchor="ctr">
            <a:normAutofit/>
          </a:bodyPr>
          <a:lstStyle>
            <a:lvl1pPr algn="l">
              <a:defRPr sz="3400" b="1" cap="none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214810" y="6572272"/>
            <a:ext cx="3643338" cy="285728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吴金龙 </a:t>
            </a:r>
            <a:r>
              <a:rPr lang="en-US" altLang="zh-CN" dirty="0" smtClean="0"/>
              <a:t>@ SMS.pku.edu.cn (2010-05-28)</a:t>
            </a:r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572272"/>
            <a:ext cx="2971792" cy="285728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中的协同过滤算法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15338" y="6572272"/>
            <a:ext cx="502920" cy="285728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0" y="1000108"/>
            <a:ext cx="9144000" cy="557216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未标题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3892" y="1"/>
            <a:ext cx="1000107" cy="1000107"/>
          </a:xfrm>
          <a:prstGeom prst="rect">
            <a:avLst/>
          </a:prstGeom>
        </p:spPr>
      </p:pic>
      <p:pic>
        <p:nvPicPr>
          <p:cNvPr id="20" name="图片 19" descr="sms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6644" y="53328"/>
            <a:ext cx="905877" cy="875342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11824"/>
          </a:xfrm>
        </p:spPr>
        <p:txBody>
          <a:bodyPr/>
          <a:lstStyle>
            <a:lvl1pPr>
              <a:buFontTx/>
              <a:buBlip>
                <a:blip r:embed="rId5"/>
              </a:buBlip>
              <a:defRPr sz="2400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buFontTx/>
              <a:buBlip>
                <a:blip r:embed="rId6"/>
              </a:buBlip>
              <a:defRPr sz="2000">
                <a:latin typeface="+mn-lt"/>
                <a:ea typeface="+mn-ea"/>
              </a:defRPr>
            </a:lvl2pPr>
            <a:lvl3pPr>
              <a:buFontTx/>
              <a:buBlip>
                <a:blip r:embed="rId7"/>
              </a:buBlip>
              <a:defRPr sz="1700">
                <a:latin typeface="+mn-lt"/>
                <a:ea typeface="+mn-ea"/>
              </a:defRPr>
            </a:lvl3pPr>
            <a:lvl4pPr>
              <a:buFontTx/>
              <a:buBlip>
                <a:blip r:embed="rId8"/>
              </a:buBlip>
              <a:defRPr sz="1400">
                <a:latin typeface="+mn-lt"/>
                <a:ea typeface="+mn-ea"/>
              </a:defRPr>
            </a:lvl4pPr>
            <a:lvl5pPr>
              <a:buFontTx/>
              <a:buBlip>
                <a:blip r:embed="rId9"/>
              </a:buBlip>
              <a:defRPr sz="1200">
                <a:latin typeface="+mn-lt"/>
                <a:ea typeface="+mn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000108"/>
            <a:ext cx="9144000" cy="557216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日期占位符 3"/>
          <p:cNvSpPr>
            <a:spLocks noGrp="1"/>
          </p:cNvSpPr>
          <p:nvPr>
            <p:ph type="dt" sz="half" idx="10"/>
          </p:nvPr>
        </p:nvSpPr>
        <p:spPr>
          <a:xfrm>
            <a:off x="4214810" y="6572272"/>
            <a:ext cx="3643338" cy="285728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吴金龙 </a:t>
            </a:r>
            <a:r>
              <a:rPr lang="en-US" altLang="zh-CN" dirty="0" smtClean="0"/>
              <a:t>@ SMS.pku.edu.cn (2010-05-28)</a:t>
            </a:r>
            <a:endParaRPr lang="zh-CN" altLang="en-US" dirty="0"/>
          </a:p>
        </p:txBody>
      </p:sp>
      <p:sp>
        <p:nvSpPr>
          <p:cNvPr id="2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572272"/>
            <a:ext cx="2971792" cy="285728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中的协同过滤算法</a:t>
            </a:r>
            <a:endParaRPr lang="zh-CN" altLang="en-US" dirty="0"/>
          </a:p>
        </p:txBody>
      </p:sp>
      <p:sp>
        <p:nvSpPr>
          <p:cNvPr id="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15338" y="6572272"/>
            <a:ext cx="502920" cy="285728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 rot="10800000" flipV="1">
            <a:off x="428596" y="428604"/>
            <a:ext cx="6786642" cy="571504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algn="l">
              <a:defRPr sz="3000" b="1" cap="none" spc="5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pic>
        <p:nvPicPr>
          <p:cNvPr id="13" name="图片 12" descr="未标题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43892" y="1"/>
            <a:ext cx="1000107" cy="1000107"/>
          </a:xfrm>
          <a:prstGeom prst="rect">
            <a:avLst/>
          </a:prstGeom>
        </p:spPr>
      </p:pic>
      <p:pic>
        <p:nvPicPr>
          <p:cNvPr id="17" name="图片 16" descr="sms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86644" y="53328"/>
            <a:ext cx="905877" cy="875342"/>
          </a:xfrm>
          <a:prstGeom prst="rect">
            <a:avLst/>
          </a:prstGeom>
        </p:spPr>
      </p:pic>
      <p:sp>
        <p:nvSpPr>
          <p:cNvPr id="16" name="内容占位符 15"/>
          <p:cNvSpPr>
            <a:spLocks noGrp="1"/>
          </p:cNvSpPr>
          <p:nvPr>
            <p:ph sz="quarter" idx="13"/>
          </p:nvPr>
        </p:nvSpPr>
        <p:spPr>
          <a:xfrm>
            <a:off x="428596" y="71438"/>
            <a:ext cx="6786610" cy="428604"/>
          </a:xfrm>
        </p:spPr>
        <p:txBody>
          <a:bodyPr anchor="t"/>
          <a:lstStyle>
            <a:lvl1pPr>
              <a:buNone/>
              <a:defRPr sz="24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311824"/>
          </a:xfrm>
        </p:spPr>
        <p:txBody>
          <a:bodyPr/>
          <a:lstStyle>
            <a:lvl1pPr>
              <a:buFontTx/>
              <a:buBlip>
                <a:blip r:embed="rId5"/>
              </a:buBlip>
              <a:defRPr sz="2400" b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buFontTx/>
              <a:buBlip>
                <a:blip r:embed="rId6"/>
              </a:buBlip>
              <a:defRPr sz="2000">
                <a:latin typeface="+mn-lt"/>
                <a:ea typeface="+mn-ea"/>
              </a:defRPr>
            </a:lvl2pPr>
            <a:lvl3pPr>
              <a:buFontTx/>
              <a:buBlip>
                <a:blip r:embed="rId7"/>
              </a:buBlip>
              <a:defRPr sz="1700">
                <a:latin typeface="+mn-lt"/>
                <a:ea typeface="+mn-ea"/>
              </a:defRPr>
            </a:lvl3pPr>
            <a:lvl4pPr>
              <a:buFontTx/>
              <a:buBlip>
                <a:blip r:embed="rId8"/>
              </a:buBlip>
              <a:defRPr sz="1400">
                <a:latin typeface="+mn-lt"/>
                <a:ea typeface="+mn-ea"/>
              </a:defRPr>
            </a:lvl4pPr>
            <a:lvl5pPr>
              <a:buFontTx/>
              <a:buBlip>
                <a:blip r:embed="rId9"/>
              </a:buBlip>
              <a:defRPr sz="1200">
                <a:latin typeface="+mn-lt"/>
                <a:ea typeface="+mn-ea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1000108"/>
            <a:ext cx="9144000" cy="557216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>
          <a:xfrm>
            <a:off x="4214810" y="6572272"/>
            <a:ext cx="3643338" cy="285728"/>
          </a:xfrm>
        </p:spPr>
        <p:txBody>
          <a:bodyPr/>
          <a:lstStyle>
            <a:lvl1pPr>
              <a:defRPr sz="120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572272"/>
            <a:ext cx="2971792" cy="285728"/>
          </a:xfrm>
        </p:spPr>
        <p:txBody>
          <a:bodyPr/>
          <a:lstStyle>
            <a:lvl1pPr algn="l">
              <a:defRPr sz="120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15338" y="6572272"/>
            <a:ext cx="502920" cy="285728"/>
          </a:xfrm>
        </p:spPr>
        <p:txBody>
          <a:bodyPr/>
          <a:lstStyle>
            <a:lvl1pPr>
              <a:defRPr sz="1200">
                <a:solidFill>
                  <a:schemeClr val="accent3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 rot="10800000" flipV="1">
            <a:off x="357158" y="142852"/>
            <a:ext cx="6858048" cy="857256"/>
          </a:xfr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anchor="b">
            <a:normAutofit/>
          </a:bodyPr>
          <a:lstStyle>
            <a:lvl1pPr algn="l">
              <a:defRPr sz="3000">
                <a:solidFill>
                  <a:srgbClr val="F58C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9" name="内容占位符 2"/>
          <p:cNvSpPr>
            <a:spLocks noGrp="1"/>
          </p:cNvSpPr>
          <p:nvPr>
            <p:ph idx="13"/>
          </p:nvPr>
        </p:nvSpPr>
        <p:spPr>
          <a:xfrm>
            <a:off x="428596" y="1142984"/>
            <a:ext cx="4043362" cy="5311824"/>
          </a:xfrm>
        </p:spPr>
        <p:txBody>
          <a:bodyPr/>
          <a:lstStyle>
            <a:lvl1pPr>
              <a:buFontTx/>
              <a:buBlip>
                <a:blip r:embed="rId3"/>
              </a:buBlip>
              <a:defRPr sz="2800" b="1">
                <a:solidFill>
                  <a:schemeClr val="bg2">
                    <a:lumMod val="50000"/>
                  </a:schemeClr>
                </a:solidFill>
                <a:latin typeface="+mn-lt"/>
                <a:ea typeface="幼圆" pitchFamily="49" charset="-122"/>
              </a:defRPr>
            </a:lvl1pPr>
            <a:lvl2pPr>
              <a:buFontTx/>
              <a:buBlip>
                <a:blip r:embed="rId4"/>
              </a:buBlip>
              <a:defRPr sz="2400">
                <a:latin typeface="+mn-lt"/>
                <a:ea typeface="幼圆" pitchFamily="49" charset="-122"/>
              </a:defRPr>
            </a:lvl2pPr>
            <a:lvl3pPr>
              <a:buFontTx/>
              <a:buBlip>
                <a:blip r:embed="rId5"/>
              </a:buBlip>
              <a:defRPr sz="2000">
                <a:latin typeface="+mn-lt"/>
                <a:ea typeface="幼圆" pitchFamily="49" charset="-122"/>
              </a:defRPr>
            </a:lvl3pPr>
            <a:lvl4pPr>
              <a:buFontTx/>
              <a:buBlip>
                <a:blip r:embed="rId6"/>
              </a:buBlip>
              <a:defRPr sz="1700">
                <a:latin typeface="+mn-lt"/>
                <a:ea typeface="幼圆" pitchFamily="49" charset="-122"/>
              </a:defRPr>
            </a:lvl4pPr>
            <a:lvl5pPr>
              <a:buFontTx/>
              <a:buBlip>
                <a:blip r:embed="rId7"/>
              </a:buBlip>
              <a:defRPr sz="1400">
                <a:latin typeface="+mn-lt"/>
                <a:ea typeface="幼圆" pitchFamily="49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sp>
        <p:nvSpPr>
          <p:cNvPr id="20" name="内容占位符 2"/>
          <p:cNvSpPr>
            <a:spLocks noGrp="1"/>
          </p:cNvSpPr>
          <p:nvPr>
            <p:ph idx="14"/>
          </p:nvPr>
        </p:nvSpPr>
        <p:spPr>
          <a:xfrm>
            <a:off x="4714876" y="1142984"/>
            <a:ext cx="4043362" cy="5311824"/>
          </a:xfrm>
        </p:spPr>
        <p:txBody>
          <a:bodyPr/>
          <a:lstStyle>
            <a:lvl1pPr>
              <a:buFontTx/>
              <a:buBlip>
                <a:blip r:embed="rId3"/>
              </a:buBlip>
              <a:defRPr sz="2800" b="1">
                <a:solidFill>
                  <a:schemeClr val="bg2">
                    <a:lumMod val="50000"/>
                  </a:schemeClr>
                </a:solidFill>
                <a:latin typeface="+mn-lt"/>
                <a:ea typeface="幼圆" pitchFamily="49" charset="-122"/>
              </a:defRPr>
            </a:lvl1pPr>
            <a:lvl2pPr>
              <a:buFontTx/>
              <a:buBlip>
                <a:blip r:embed="rId4"/>
              </a:buBlip>
              <a:defRPr sz="2400">
                <a:latin typeface="+mn-lt"/>
                <a:ea typeface="幼圆" pitchFamily="49" charset="-122"/>
              </a:defRPr>
            </a:lvl2pPr>
            <a:lvl3pPr>
              <a:buFontTx/>
              <a:buBlip>
                <a:blip r:embed="rId5"/>
              </a:buBlip>
              <a:defRPr sz="2000">
                <a:latin typeface="+mn-lt"/>
                <a:ea typeface="幼圆" pitchFamily="49" charset="-122"/>
              </a:defRPr>
            </a:lvl3pPr>
            <a:lvl4pPr>
              <a:buFontTx/>
              <a:buBlip>
                <a:blip r:embed="rId6"/>
              </a:buBlip>
              <a:defRPr sz="1700">
                <a:latin typeface="+mn-lt"/>
                <a:ea typeface="幼圆" pitchFamily="49" charset="-122"/>
              </a:defRPr>
            </a:lvl4pPr>
            <a:lvl5pPr>
              <a:buFontTx/>
              <a:buBlip>
                <a:blip r:embed="rId7"/>
              </a:buBlip>
              <a:defRPr sz="1400">
                <a:latin typeface="+mn-lt"/>
                <a:ea typeface="幼圆" pitchFamily="49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  <p:pic>
        <p:nvPicPr>
          <p:cNvPr id="26" name="图片 25" descr="未标题-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43892" y="1"/>
            <a:ext cx="1000107" cy="1000107"/>
          </a:xfrm>
          <a:prstGeom prst="rect">
            <a:avLst/>
          </a:prstGeom>
        </p:spPr>
      </p:pic>
      <p:pic>
        <p:nvPicPr>
          <p:cNvPr id="27" name="图片 26" descr="sms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86644" y="53328"/>
            <a:ext cx="905877" cy="8753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9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 b="1">
                <a:solidFill>
                  <a:srgbClr val="F12C1D"/>
                </a:solidFill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 dirty="0"/>
          </a:p>
        </p:txBody>
      </p:sp>
      <p:sp>
        <p:nvSpPr>
          <p:cNvPr id="13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>
            <a:normAutofit/>
          </a:bodyPr>
          <a:lstStyle>
            <a:lvl1pPr marL="0" marR="36576" indent="0" algn="r">
              <a:spcBef>
                <a:spcPts val="0"/>
              </a:spcBef>
              <a:buNone/>
              <a:defRPr sz="300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幼圆" pitchFamily="49" charset="-122"/>
                <a:ea typeface="幼圆" pitchFamily="49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 rot="10800000" flipV="1">
            <a:off x="457200" y="267494"/>
            <a:ext cx="8229600" cy="1399032"/>
          </a:xfr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 algn="l">
              <a:defRPr sz="3600">
                <a:latin typeface="幼圆" pitchFamily="49" charset="-122"/>
                <a:ea typeface="幼圆" pitchFamily="49" charset="-122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3458A-5C1D-45EE-8DB3-834B0FF534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2009770"/>
          </a:xfrm>
        </p:spPr>
        <p:txBody>
          <a:bodyPr>
            <a:normAutofit/>
          </a:bodyPr>
          <a:lstStyle/>
          <a:p>
            <a:r>
              <a:rPr lang="en-US" altLang="zh-CN" sz="5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Netflix Prize </a:t>
            </a:r>
            <a:r>
              <a:rPr lang="zh-CN" altLang="en-US" sz="5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中的</a:t>
            </a:r>
            <a:r>
              <a:rPr lang="en-US" altLang="zh-CN" sz="5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n-US" altLang="zh-CN" sz="5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zh-CN" altLang="en-US" sz="5400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协同过滤算法</a:t>
            </a:r>
            <a:endParaRPr lang="zh-CN" altLang="en-US" sz="540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3438" y="3429000"/>
            <a:ext cx="3899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吴金龙</a:t>
            </a:r>
            <a:endParaRPr lang="en-US" altLang="zh-CN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导师：鄂维南、李铁军</a:t>
            </a:r>
            <a:endParaRPr lang="en-US" altLang="zh-CN" sz="20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9454" y="6350169"/>
            <a:ext cx="161349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2010-05-28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 descr="sms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0476" y="4572008"/>
            <a:ext cx="760509" cy="734874"/>
          </a:xfrm>
          <a:prstGeom prst="rect">
            <a:avLst/>
          </a:prstGeom>
        </p:spPr>
      </p:pic>
      <p:pic>
        <p:nvPicPr>
          <p:cNvPr id="10" name="图片 9" descr="未标题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3834" y="4500570"/>
            <a:ext cx="857256" cy="857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</a:t>
            </a:r>
            <a:r>
              <a:rPr lang="zh-CN" altLang="en-US" dirty="0" smtClean="0"/>
              <a:t>，协同过滤（</a:t>
            </a:r>
            <a:r>
              <a:rPr lang="en-US" altLang="zh-CN" dirty="0" smtClean="0">
                <a:cs typeface="Arial" pitchFamily="34" charset="0"/>
              </a:rPr>
              <a:t>CF</a:t>
            </a:r>
            <a:r>
              <a:rPr lang="zh-CN" altLang="en-US" dirty="0" smtClean="0"/>
              <a:t>）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latin typeface="Arial Black" pitchFamily="34" charset="0"/>
              </a:rPr>
              <a:t>推荐系统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矩阵填补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给定</a:t>
            </a:r>
            <a:r>
              <a:rPr lang="zh-CN" altLang="en-US" dirty="0" smtClean="0"/>
              <a:t>矩阵的</a:t>
            </a:r>
            <a:r>
              <a:rPr lang="zh-CN" altLang="en-US" b="1" dirty="0" smtClean="0">
                <a:solidFill>
                  <a:srgbClr val="FF0000"/>
                </a:solidFill>
              </a:rPr>
              <a:t>少部分</a:t>
            </a:r>
            <a:r>
              <a:rPr lang="zh-CN" altLang="en-US" dirty="0" smtClean="0"/>
              <a:t>元素，</a:t>
            </a:r>
            <a:r>
              <a:rPr lang="zh-CN" altLang="en-US" b="1" dirty="0" smtClean="0">
                <a:solidFill>
                  <a:srgbClr val="FF0000"/>
                </a:solidFill>
              </a:rPr>
              <a:t>预测</a:t>
            </a:r>
            <a:r>
              <a:rPr lang="zh-CN" altLang="en-US" dirty="0" smtClean="0"/>
              <a:t>其它</a:t>
            </a:r>
            <a:r>
              <a:rPr lang="zh-CN" altLang="en-US" b="1" dirty="0" smtClean="0">
                <a:solidFill>
                  <a:srgbClr val="FF0000"/>
                </a:solidFill>
              </a:rPr>
              <a:t>未知</a:t>
            </a:r>
            <a:r>
              <a:rPr lang="zh-CN" altLang="en-US" dirty="0" smtClean="0"/>
              <a:t>元素的值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500" dirty="0" smtClean="0"/>
          </a:p>
          <a:p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E. </a:t>
            </a:r>
            <a:r>
              <a:rPr lang="en-US" altLang="zh-CN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Candès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et al. </a:t>
            </a:r>
            <a:r>
              <a:rPr lang="en-US" altLang="zh-CN" i="1" dirty="0" smtClean="0"/>
              <a:t>(Found. of </a:t>
            </a:r>
            <a:r>
              <a:rPr lang="en-US" altLang="zh-CN" i="1" dirty="0" err="1" smtClean="0"/>
              <a:t>Comput</a:t>
            </a:r>
            <a:r>
              <a:rPr lang="en-US" altLang="zh-CN" i="1" dirty="0" smtClean="0"/>
              <a:t>. Math., 2008; SIAM J. on Optimization, 2008; Proc. of IEEE, 2009; …) </a:t>
            </a:r>
            <a:r>
              <a:rPr lang="zh-CN" altLang="en-US" dirty="0" smtClean="0"/>
              <a:t>探讨了矩阵填补的理论和算法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但他们的算法目前</a:t>
            </a:r>
            <a:r>
              <a:rPr lang="zh-CN" altLang="en-US" b="1" dirty="0" smtClean="0">
                <a:solidFill>
                  <a:srgbClr val="FF0000"/>
                </a:solidFill>
              </a:rPr>
              <a:t>还无法应用于实际数据集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285854" y="1928802"/>
          <a:ext cx="6072228" cy="2954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38"/>
                <a:gridCol w="1012038"/>
                <a:gridCol w="1012038"/>
                <a:gridCol w="1012038"/>
                <a:gridCol w="1012038"/>
                <a:gridCol w="1012038"/>
              </a:tblGrid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产品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产品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产品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产品</a:t>
                      </a:r>
                      <a:r>
                        <a:rPr kumimoji="0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用户</a:t>
                      </a: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</a:tr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用户</a:t>
                      </a:r>
                      <a:r>
                        <a:rPr kumimoji="0" lang="en-US" altLang="zh-CN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</a:tr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用户</a:t>
                      </a: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Arial" pitchFamily="34" charset="0"/>
                        <a:ea typeface="+mj-ea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</a:tr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用户</a:t>
                      </a: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</a:tr>
              <a:tr h="577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vert="eaVert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vert="eaVert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vert="eaVert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vert="eaVert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CN" sz="2000" b="1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… …</a:t>
                      </a:r>
                      <a:endParaRPr kumimoji="0" lang="en-US" altLang="zh-CN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vert="eaVert" anchor="ctr" horzOverflow="overflow"/>
                </a:tc>
              </a:tr>
              <a:tr h="3085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用户</a:t>
                      </a: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U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BFBFBF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：协同过滤（</a:t>
            </a:r>
            <a:r>
              <a:rPr lang="en-US" altLang="zh-CN" dirty="0" smtClean="0"/>
              <a:t>Collaborative Filtering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常用模型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邻居（</a:t>
            </a:r>
            <a:r>
              <a:rPr lang="en-US" altLang="zh-CN" dirty="0" err="1" smtClean="0"/>
              <a:t>kNN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受限玻尔兹曼机（</a:t>
            </a:r>
            <a:r>
              <a:rPr lang="en-US" altLang="zh-CN" dirty="0" smtClean="0"/>
              <a:t>RBM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r>
              <a:rPr lang="zh-CN" altLang="en-US" dirty="0" smtClean="0"/>
              <a:t>因子模型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矩阵分解（</a:t>
            </a:r>
            <a:r>
              <a:rPr lang="en-US" altLang="zh-CN" dirty="0" smtClean="0"/>
              <a:t>MF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二项矩阵分解（</a:t>
            </a:r>
            <a:r>
              <a:rPr lang="en-US" altLang="zh-CN" dirty="0" smtClean="0"/>
              <a:t>BMF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修正模糊聚类（</a:t>
            </a:r>
            <a:r>
              <a:rPr lang="en-US" altLang="zh-CN" dirty="0" smtClean="0"/>
              <a:t>MFCM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r>
              <a:rPr lang="zh-CN" altLang="en-US" dirty="0" smtClean="0"/>
              <a:t>模型组合方法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 descr="W0200712204371934673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26671" y="4142130"/>
            <a:ext cx="2833986" cy="2430142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常用模型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常用模型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142984"/>
            <a:ext cx="8115328" cy="53118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邻居（</a:t>
            </a:r>
            <a:r>
              <a:rPr lang="en-US" altLang="zh-CN" dirty="0" err="1" smtClean="0"/>
              <a:t>kNN</a:t>
            </a:r>
            <a:r>
              <a:rPr lang="zh-CN" altLang="en-US" dirty="0" smtClean="0"/>
              <a:t>）模型    （</a:t>
            </a:r>
            <a:r>
              <a:rPr lang="en-US" altLang="zh-CN" i="1" dirty="0" smtClean="0"/>
              <a:t>R. Bell et al., ICDM, 2007; G. </a:t>
            </a:r>
            <a:r>
              <a:rPr lang="en-US" altLang="zh-CN" i="1" dirty="0" err="1" smtClean="0"/>
              <a:t>Takács</a:t>
            </a:r>
            <a:r>
              <a:rPr lang="en-US" altLang="zh-CN" i="1" dirty="0" smtClean="0"/>
              <a:t> et al., SIGKDD, 2007; 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</a:t>
            </a:r>
            <a:r>
              <a:rPr lang="zh-CN" altLang="en-US" b="1" dirty="0" smtClean="0">
                <a:solidFill>
                  <a:srgbClr val="FF0000"/>
                </a:solidFill>
              </a:rPr>
              <a:t>相似用户对此电影</a:t>
            </a:r>
            <a:r>
              <a:rPr lang="zh-CN" altLang="en-US" dirty="0" smtClean="0"/>
              <a:t>的评分（或</a:t>
            </a:r>
            <a:r>
              <a:rPr lang="zh-CN" altLang="en-US" b="1" dirty="0" smtClean="0">
                <a:solidFill>
                  <a:srgbClr val="FF0000"/>
                </a:solidFill>
              </a:rPr>
              <a:t>此用户对相似</a:t>
            </a:r>
            <a:r>
              <a:rPr lang="zh-CN" altLang="en-US" b="1" dirty="0" smtClean="0">
                <a:solidFill>
                  <a:srgbClr val="FF0000"/>
                </a:solidFill>
              </a:rPr>
              <a:t>电影</a:t>
            </a:r>
            <a:r>
              <a:rPr lang="zh-CN" altLang="en-US" dirty="0" smtClean="0"/>
              <a:t>的</a:t>
            </a:r>
            <a:r>
              <a:rPr lang="zh-CN" altLang="en-US" dirty="0" smtClean="0"/>
              <a:t>评分）获得推荐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易于编程实现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好的可解释性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空间复杂度很高</a:t>
            </a:r>
            <a:endParaRPr lang="en-US" altLang="zh-CN" dirty="0" smtClean="0"/>
          </a:p>
          <a:p>
            <a:r>
              <a:rPr lang="zh-CN" altLang="en-US" dirty="0" smtClean="0"/>
              <a:t>受限玻尔兹曼机（</a:t>
            </a:r>
            <a:r>
              <a:rPr lang="en-US" altLang="zh-CN" dirty="0" smtClean="0"/>
              <a:t>RBM</a:t>
            </a:r>
            <a:r>
              <a:rPr lang="zh-CN" altLang="en-US" dirty="0" smtClean="0"/>
              <a:t>）模型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R. </a:t>
            </a:r>
            <a:r>
              <a:rPr lang="en-US" altLang="zh-CN" i="1" dirty="0" err="1" smtClean="0"/>
              <a:t>Salakhutdinov</a:t>
            </a:r>
            <a:r>
              <a:rPr lang="en-US" altLang="zh-CN" i="1" dirty="0" smtClean="0"/>
              <a:t> et al., ICML, 2007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一层</a:t>
            </a:r>
            <a:r>
              <a:rPr lang="zh-CN" altLang="en-US" b="1" dirty="0" smtClean="0">
                <a:solidFill>
                  <a:srgbClr val="FF0000"/>
                </a:solidFill>
              </a:rPr>
              <a:t>隐藏</a:t>
            </a:r>
            <a:r>
              <a:rPr lang="zh-CN" altLang="en-US" dirty="0" smtClean="0"/>
              <a:t>单元（</a:t>
            </a:r>
            <a:r>
              <a:rPr lang="en-US" altLang="zh-CN" dirty="0" smtClean="0"/>
              <a:t>hidden units</a:t>
            </a:r>
            <a:r>
              <a:rPr lang="zh-CN" altLang="en-US" dirty="0" smtClean="0"/>
              <a:t>）</a:t>
            </a:r>
            <a:r>
              <a:rPr lang="en-US" altLang="zh-CN" b="1" dirty="0" smtClean="0">
                <a:solidFill>
                  <a:srgbClr val="C00000"/>
                </a:solidFill>
                <a:latin typeface="+mj-lt"/>
              </a:rPr>
              <a:t>H</a:t>
            </a:r>
            <a:endParaRPr lang="en-US" altLang="zh-CN" dirty="0" smtClean="0">
              <a:latin typeface="+mj-lt"/>
            </a:endParaRPr>
          </a:p>
          <a:p>
            <a:pPr lvl="2"/>
            <a:r>
              <a:rPr lang="zh-CN" altLang="en-US" dirty="0" smtClean="0"/>
              <a:t>代表用户特征</a:t>
            </a:r>
          </a:p>
          <a:p>
            <a:pPr lvl="1"/>
            <a:r>
              <a:rPr lang="zh-CN" altLang="en-US" dirty="0" smtClean="0"/>
              <a:t>一层</a:t>
            </a:r>
            <a:r>
              <a:rPr lang="zh-CN" altLang="en-US" b="1" dirty="0" smtClean="0">
                <a:solidFill>
                  <a:srgbClr val="FF0000"/>
                </a:solidFill>
              </a:rPr>
              <a:t>可视化</a:t>
            </a:r>
            <a:r>
              <a:rPr lang="zh-CN" altLang="en-US" dirty="0" smtClean="0"/>
              <a:t>单元（</a:t>
            </a:r>
            <a:r>
              <a:rPr lang="en-US" altLang="zh-CN" dirty="0" smtClean="0"/>
              <a:t>visible units</a:t>
            </a:r>
            <a:r>
              <a:rPr lang="zh-CN" altLang="en-US" dirty="0" smtClean="0"/>
              <a:t>）</a:t>
            </a:r>
            <a:r>
              <a:rPr lang="en-US" altLang="zh-CN" b="1" dirty="0" smtClean="0">
                <a:solidFill>
                  <a:srgbClr val="C00000"/>
                </a:solidFill>
                <a:latin typeface="+mj-lt"/>
              </a:rPr>
              <a:t>R</a:t>
            </a:r>
            <a:endParaRPr lang="en-US" altLang="zh-CN" dirty="0" smtClean="0">
              <a:latin typeface="+mj-lt"/>
            </a:endParaRPr>
          </a:p>
          <a:p>
            <a:pPr lvl="2"/>
            <a:r>
              <a:rPr lang="zh-CN" altLang="en-US" dirty="0" smtClean="0"/>
              <a:t>代表评分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好的预测精度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时间复杂度很高</a:t>
            </a:r>
          </a:p>
        </p:txBody>
      </p:sp>
      <p:pic>
        <p:nvPicPr>
          <p:cNvPr id="10" name="图片 9" descr="RBM.eps"/>
          <p:cNvPicPr>
            <a:picLocks noChangeAspect="1"/>
          </p:cNvPicPr>
          <p:nvPr/>
        </p:nvPicPr>
        <p:blipFill>
          <a:blip r:embed="rId3" cstate="print"/>
          <a:srcRect l="1154" t="8159" r="2239" b="4467"/>
          <a:stretch>
            <a:fillRect/>
          </a:stretch>
        </p:blipFill>
        <p:spPr>
          <a:xfrm>
            <a:off x="5286380" y="4027796"/>
            <a:ext cx="3100006" cy="24730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因子（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</a:t>
            </a:r>
            <a:endParaRPr lang="zh-CN" altLang="en-US" dirty="0" smtClean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5311824"/>
          </a:xfrm>
        </p:spPr>
        <p:txBody>
          <a:bodyPr/>
          <a:lstStyle/>
          <a:p>
            <a:r>
              <a:rPr lang="zh-CN" altLang="en-US" dirty="0" smtClean="0"/>
              <a:t>因子模型</a:t>
            </a:r>
            <a:r>
              <a:rPr lang="zh-CN" altLang="en-US" dirty="0" smtClean="0">
                <a:solidFill>
                  <a:srgbClr val="FF0000"/>
                </a:solidFill>
              </a:rPr>
              <a:t>假设</a:t>
            </a:r>
            <a:r>
              <a:rPr lang="zh-CN" altLang="en-US" dirty="0" smtClean="0"/>
              <a:t>（</a:t>
            </a:r>
            <a:r>
              <a:rPr lang="en-US" altLang="zh-CN" i="1" dirty="0" smtClean="0"/>
              <a:t>R. Bell &amp; Y. </a:t>
            </a:r>
            <a:r>
              <a:rPr lang="en-US" altLang="zh-CN" i="1" dirty="0" err="1" smtClean="0"/>
              <a:t>Koren</a:t>
            </a:r>
            <a:r>
              <a:rPr lang="en-US" altLang="zh-CN" i="1" dirty="0" smtClean="0"/>
              <a:t>, ICDM, 2007; A. </a:t>
            </a:r>
            <a:r>
              <a:rPr lang="en-US" altLang="zh-CN" i="1" dirty="0" err="1" smtClean="0"/>
              <a:t>Paterek</a:t>
            </a:r>
            <a:r>
              <a:rPr lang="en-US" altLang="zh-CN" i="1" dirty="0" smtClean="0"/>
              <a:t>, 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zh-CN" i="1" baseline="30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i="1" dirty="0" smtClean="0"/>
              <a:t>Netflix-KDD Workshop, 2007; …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每个用户和电影都可由</a:t>
            </a:r>
            <a:r>
              <a:rPr lang="zh-CN" altLang="en-US" b="1" dirty="0" smtClean="0">
                <a:solidFill>
                  <a:srgbClr val="FF0000"/>
                </a:solidFill>
              </a:rPr>
              <a:t>少数若干个因子</a:t>
            </a:r>
            <a:r>
              <a:rPr lang="zh-CN" altLang="en-US" dirty="0" smtClean="0"/>
              <a:t>来刻画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当一个用户和某部电影的</a:t>
            </a:r>
            <a:r>
              <a:rPr lang="zh-CN" altLang="en-US" b="1" dirty="0" smtClean="0">
                <a:solidFill>
                  <a:srgbClr val="FF0000"/>
                </a:solidFill>
              </a:rPr>
              <a:t>因子向量相匹配</a:t>
            </a:r>
            <a:r>
              <a:rPr lang="zh-CN" altLang="en-US" dirty="0" smtClean="0"/>
              <a:t>时，此用户会对该部电影给予</a:t>
            </a:r>
            <a:r>
              <a:rPr lang="zh-CN" altLang="en-US" b="1" dirty="0" smtClean="0">
                <a:solidFill>
                  <a:srgbClr val="FF0000"/>
                </a:solidFill>
              </a:rPr>
              <a:t>高的评分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原始因子模型（通常称为</a:t>
            </a:r>
            <a:r>
              <a:rPr lang="zh-CN" altLang="en-US" dirty="0" smtClean="0">
                <a:solidFill>
                  <a:srgbClr val="FF0000"/>
                </a:solidFill>
              </a:rPr>
              <a:t>矩阵分解</a:t>
            </a:r>
            <a:r>
              <a:rPr lang="zh-CN" altLang="en-US" dirty="0" smtClean="0"/>
              <a:t>模型）的表达式为</a:t>
            </a:r>
            <a:endParaRPr lang="en-US" altLang="zh-CN" dirty="0" smtClean="0"/>
          </a:p>
          <a:p>
            <a:endParaRPr lang="en-US" altLang="zh-CN" sz="2600" dirty="0" smtClean="0"/>
          </a:p>
          <a:p>
            <a:pPr lvl="1">
              <a:buNone/>
            </a:pPr>
            <a:r>
              <a:rPr lang="zh-CN" altLang="en-US" dirty="0" smtClean="0"/>
              <a:t>其中                      和                       分别为用户和电影的</a:t>
            </a:r>
            <a:r>
              <a:rPr lang="zh-CN" altLang="en-US" b="1" dirty="0" smtClean="0">
                <a:solidFill>
                  <a:srgbClr val="FF0000"/>
                </a:solidFill>
              </a:rPr>
              <a:t>潜在因子矩阵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上述表达式是</a:t>
            </a:r>
            <a:r>
              <a:rPr lang="zh-CN" altLang="en-US" dirty="0" smtClean="0">
                <a:solidFill>
                  <a:srgbClr val="FF0000"/>
                </a:solidFill>
              </a:rPr>
              <a:t>奇异值分解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pPr lvl="1">
              <a:buNone/>
            </a:pPr>
            <a:r>
              <a:rPr lang="zh-CN" altLang="en-US" dirty="0" smtClean="0"/>
              <a:t>的一种简化形式</a:t>
            </a:r>
            <a:endParaRPr lang="en-US" altLang="zh-CN" dirty="0" smtClean="0"/>
          </a:p>
        </p:txBody>
      </p:sp>
      <p:pic>
        <p:nvPicPr>
          <p:cNvPr id="1028" name="Picture 4" descr="C:\DOCUME~1\Jinlong\LOCALS~1\Temp\GKWR}3XX(OTD7(V~$CJPP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3987" y="3929066"/>
            <a:ext cx="1190625" cy="285750"/>
          </a:xfrm>
          <a:prstGeom prst="rect">
            <a:avLst/>
          </a:prstGeom>
          <a:noFill/>
        </p:spPr>
      </p:pic>
      <p:pic>
        <p:nvPicPr>
          <p:cNvPr id="1030" name="Picture 6" descr="C:\DOCUME~1\Jinlong\LOCALS~1\Temp\C~YO~{B34W1]HR3W1K_{M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28948" y="3900492"/>
            <a:ext cx="1257300" cy="31432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9998" y="3492198"/>
            <a:ext cx="1300502" cy="36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67122" y="4728140"/>
            <a:ext cx="1590696" cy="34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因子（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）模型的特点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因子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vs. </a:t>
            </a:r>
            <a:r>
              <a:rPr lang="zh-CN" altLang="en-US" dirty="0" smtClean="0">
                <a:solidFill>
                  <a:srgbClr val="FF0000"/>
                </a:solidFill>
              </a:rPr>
              <a:t>邻居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因子模型可以获得</a:t>
            </a:r>
            <a:r>
              <a:rPr lang="zh-CN" altLang="en-US" b="1" dirty="0" smtClean="0">
                <a:solidFill>
                  <a:srgbClr val="FF0000"/>
                </a:solidFill>
              </a:rPr>
              <a:t>更高的预测精度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因子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vs.</a:t>
            </a:r>
            <a:r>
              <a:rPr lang="zh-CN" altLang="en-US" dirty="0" smtClean="0">
                <a:solidFill>
                  <a:srgbClr val="FF0000"/>
                </a:solidFill>
              </a:rPr>
              <a:t>受限玻尔兹曼机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因子模型需要</a:t>
            </a:r>
            <a:r>
              <a:rPr lang="zh-CN" altLang="en-US" b="1" dirty="0" smtClean="0">
                <a:solidFill>
                  <a:srgbClr val="FF0000"/>
                </a:solidFill>
              </a:rPr>
              <a:t>更少的训练时间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矩阵分解（</a:t>
            </a:r>
            <a:r>
              <a:rPr lang="en-US" altLang="zh-CN" dirty="0" smtClean="0"/>
              <a:t>MF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 ——MF</a:t>
            </a:r>
            <a:endParaRPr lang="zh-CN" altLang="en-US" dirty="0" smtClean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</a:rPr>
              <a:t>矩阵分解</a:t>
            </a:r>
            <a:r>
              <a:rPr lang="zh-CN" altLang="en-US" sz="2200" dirty="0" smtClean="0"/>
              <a:t>模型（</a:t>
            </a:r>
            <a:r>
              <a:rPr lang="en-US" altLang="zh-CN" sz="2200" dirty="0" smtClean="0"/>
              <a:t>Matrix Factorization</a:t>
            </a:r>
            <a:r>
              <a:rPr lang="zh-CN" altLang="en-US" sz="2200" dirty="0" smtClean="0"/>
              <a:t>，简记为</a:t>
            </a:r>
            <a:r>
              <a:rPr lang="en-US" altLang="zh-CN" sz="2200" dirty="0" smtClean="0">
                <a:solidFill>
                  <a:srgbClr val="FF0000"/>
                </a:solidFill>
              </a:rPr>
              <a:t>MF</a:t>
            </a:r>
            <a:r>
              <a:rPr lang="zh-CN" altLang="en-US" sz="2200" dirty="0" smtClean="0"/>
              <a:t>）可以看成是一种</a:t>
            </a:r>
            <a:r>
              <a:rPr lang="zh-CN" altLang="en-US" sz="2200" dirty="0" smtClean="0">
                <a:solidFill>
                  <a:srgbClr val="FF0000"/>
                </a:solidFill>
              </a:rPr>
              <a:t>有向图</a:t>
            </a:r>
            <a:r>
              <a:rPr lang="zh-CN" altLang="en-US" sz="2200" dirty="0" smtClean="0"/>
              <a:t>模型 （</a:t>
            </a:r>
            <a:r>
              <a:rPr lang="en-US" altLang="zh-CN" sz="2200" i="1" dirty="0" smtClean="0"/>
              <a:t>D. Lin &amp; L. Mackey, 2007; R. </a:t>
            </a:r>
            <a:r>
              <a:rPr lang="en-US" altLang="zh-CN" sz="2200" i="1" dirty="0" err="1" smtClean="0"/>
              <a:t>Salakhutdinov</a:t>
            </a:r>
            <a:r>
              <a:rPr lang="en-US" altLang="zh-CN" sz="2200" i="1" dirty="0" smtClean="0"/>
              <a:t> &amp; A. </a:t>
            </a:r>
            <a:r>
              <a:rPr lang="en-US" altLang="zh-CN" sz="2200" i="1" dirty="0" err="1" smtClean="0"/>
              <a:t>Mnih</a:t>
            </a:r>
            <a:r>
              <a:rPr lang="en-US" altLang="zh-CN" sz="2200" i="1" dirty="0" smtClean="0"/>
              <a:t>, NIPS, 2008; ICML, 2008</a:t>
            </a:r>
            <a:r>
              <a:rPr lang="zh-CN" altLang="en-US" sz="2200" dirty="0" smtClean="0"/>
              <a:t>）</a:t>
            </a:r>
            <a:endParaRPr lang="zh-CN" altLang="en-US" sz="2200" dirty="0"/>
          </a:p>
        </p:txBody>
      </p:sp>
      <p:pic>
        <p:nvPicPr>
          <p:cNvPr id="10" name="图片 9" descr="PMF.eps"/>
          <p:cNvPicPr>
            <a:picLocks noChangeAspect="1"/>
          </p:cNvPicPr>
          <p:nvPr/>
        </p:nvPicPr>
        <p:blipFill>
          <a:blip r:embed="rId2" cstate="print"/>
          <a:srcRect l="15437" t="6600" r="16240" b="4316"/>
          <a:stretch>
            <a:fillRect/>
          </a:stretch>
        </p:blipFill>
        <p:spPr>
          <a:xfrm>
            <a:off x="2317124" y="2399452"/>
            <a:ext cx="4469454" cy="4101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矩阵分解（</a:t>
            </a:r>
            <a:r>
              <a:rPr lang="en-US" altLang="zh-CN" dirty="0" smtClean="0"/>
              <a:t>MF</a:t>
            </a:r>
            <a:r>
              <a:rPr lang="zh-CN" altLang="en-US" dirty="0" smtClean="0"/>
              <a:t>）的模型假设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用户和电影的</a:t>
            </a:r>
            <a:r>
              <a:rPr lang="zh-CN" altLang="en-US" dirty="0" smtClean="0">
                <a:solidFill>
                  <a:srgbClr val="FF0000"/>
                </a:solidFill>
              </a:rPr>
              <a:t>因子向量</a:t>
            </a:r>
            <a:r>
              <a:rPr lang="zh-CN" altLang="en-US" dirty="0" smtClean="0"/>
              <a:t>各自满足</a:t>
            </a:r>
            <a:r>
              <a:rPr lang="zh-CN" altLang="en-US" dirty="0" smtClean="0">
                <a:solidFill>
                  <a:srgbClr val="FF0000"/>
                </a:solidFill>
              </a:rPr>
              <a:t>正态分布</a:t>
            </a:r>
            <a:r>
              <a:rPr lang="zh-CN" altLang="en-US" dirty="0" smtClean="0"/>
              <a:t>且相互独立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800" dirty="0" smtClean="0"/>
          </a:p>
          <a:p>
            <a:r>
              <a:rPr lang="zh-CN" altLang="en-US" dirty="0" smtClean="0"/>
              <a:t>用户</a:t>
            </a:r>
            <a:r>
              <a:rPr lang="en-US" altLang="zh-CN" dirty="0" smtClean="0"/>
              <a:t>u </a:t>
            </a:r>
            <a:r>
              <a:rPr lang="zh-CN" altLang="en-US" dirty="0" smtClean="0"/>
              <a:t>对电影</a:t>
            </a:r>
            <a:r>
              <a:rPr lang="en-US" altLang="zh-CN" dirty="0" smtClean="0"/>
              <a:t>m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评分随机变量</a:t>
            </a:r>
            <a:r>
              <a:rPr lang="zh-CN" altLang="en-US" dirty="0" smtClean="0"/>
              <a:t>           满足均值为             ，方差为      的</a:t>
            </a:r>
            <a:r>
              <a:rPr lang="zh-CN" altLang="en-US" dirty="0" smtClean="0">
                <a:solidFill>
                  <a:srgbClr val="FF0000"/>
                </a:solidFill>
              </a:rPr>
              <a:t>正态分布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以上的正态分布对于</a:t>
            </a:r>
            <a:r>
              <a:rPr lang="zh-CN" altLang="en-US" dirty="0" smtClean="0">
                <a:solidFill>
                  <a:srgbClr val="FF0000"/>
                </a:solidFill>
              </a:rPr>
              <a:t>不同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dirty="0" smtClean="0"/>
              <a:t> </a:t>
            </a:r>
            <a:r>
              <a:rPr lang="en-US" altLang="zh-CN" dirty="0" smtClean="0"/>
              <a:t>u </a:t>
            </a:r>
            <a:r>
              <a:rPr lang="zh-CN" altLang="en-US" dirty="0" smtClean="0"/>
              <a:t>或 </a:t>
            </a:r>
            <a:r>
              <a:rPr lang="en-US" altLang="zh-CN" dirty="0" smtClean="0"/>
              <a:t>m 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相互独立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320" y="1571612"/>
            <a:ext cx="3524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C:\DOCUME~1\Jinlong\LOCALS~1\Temp\]PC11JOOSQ1[NP[(41[K_NX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43504" y="2610710"/>
            <a:ext cx="642942" cy="350694"/>
          </a:xfrm>
          <a:prstGeom prst="rect">
            <a:avLst/>
          </a:prstGeom>
          <a:noFill/>
        </p:spPr>
      </p:pic>
      <p:pic>
        <p:nvPicPr>
          <p:cNvPr id="37894" name="Picture 6" descr="C:\DOCUME~1\Jinlong\LOCALS~1\Temp\]RR~BZFVLMX0L`8HLWTBA2K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429520" y="2571744"/>
            <a:ext cx="785818" cy="371672"/>
          </a:xfrm>
          <a:prstGeom prst="rect">
            <a:avLst/>
          </a:prstGeom>
          <a:noFill/>
        </p:spPr>
      </p:pic>
      <p:pic>
        <p:nvPicPr>
          <p:cNvPr id="37896" name="Picture 8" descr="C:\DOCUME~1\Jinlong\LOCALS~1\Temp\FZGMAVJL021OZ(`UEQ`(12W.jp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857356" y="2928934"/>
            <a:ext cx="285752" cy="351696"/>
          </a:xfrm>
          <a:prstGeom prst="rect">
            <a:avLst/>
          </a:prstGeom>
          <a:noFill/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1" y="3357562"/>
            <a:ext cx="520476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PMF.eps"/>
          <p:cNvPicPr>
            <a:picLocks noChangeAspect="1"/>
          </p:cNvPicPr>
          <p:nvPr/>
        </p:nvPicPr>
        <p:blipFill>
          <a:blip r:embed="rId7" cstate="print"/>
          <a:srcRect l="15437" t="6600" r="16240" b="4316"/>
          <a:stretch>
            <a:fillRect/>
          </a:stretch>
        </p:blipFill>
        <p:spPr>
          <a:xfrm>
            <a:off x="6143636" y="4482921"/>
            <a:ext cx="2205419" cy="2023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矩阵分解（</a:t>
            </a:r>
            <a:r>
              <a:rPr lang="en-US" altLang="zh-CN" dirty="0" smtClean="0"/>
              <a:t>MF</a:t>
            </a:r>
            <a:r>
              <a:rPr lang="zh-CN" altLang="en-US" dirty="0" smtClean="0"/>
              <a:t>）模型假设的不合理性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</a:t>
            </a:r>
            <a:endParaRPr lang="zh-CN" altLang="en-US" dirty="0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531182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MF</a:t>
            </a:r>
            <a:r>
              <a:rPr lang="zh-CN" altLang="en-US" dirty="0" smtClean="0"/>
              <a:t>假设在给定因子向量时，用户 </a:t>
            </a:r>
            <a:r>
              <a:rPr lang="en-US" altLang="zh-CN" dirty="0" smtClean="0"/>
              <a:t>u </a:t>
            </a:r>
            <a:r>
              <a:rPr lang="zh-CN" altLang="en-US" dirty="0" smtClean="0"/>
              <a:t>对电影 </a:t>
            </a:r>
            <a:r>
              <a:rPr lang="en-US" altLang="zh-CN" dirty="0" smtClean="0"/>
              <a:t>m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评分变量</a:t>
            </a:r>
            <a:r>
              <a:rPr lang="zh-CN" altLang="en-US" dirty="0" smtClean="0"/>
              <a:t>满足</a:t>
            </a:r>
            <a:r>
              <a:rPr lang="zh-CN" altLang="en-US" dirty="0" smtClean="0">
                <a:solidFill>
                  <a:srgbClr val="FF0000"/>
                </a:solidFill>
              </a:rPr>
              <a:t>正态分布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此假设对于</a:t>
            </a:r>
            <a:r>
              <a:rPr lang="zh-CN" altLang="en-US" dirty="0" smtClean="0">
                <a:solidFill>
                  <a:srgbClr val="FF0000"/>
                </a:solidFill>
              </a:rPr>
              <a:t>离散</a:t>
            </a:r>
            <a:r>
              <a:rPr lang="zh-CN" altLang="en-US" dirty="0" smtClean="0"/>
              <a:t>协同过滤（</a:t>
            </a:r>
            <a:r>
              <a:rPr lang="en-US" altLang="zh-CN" dirty="0" smtClean="0"/>
              <a:t>CF</a:t>
            </a:r>
            <a:r>
              <a:rPr lang="zh-CN" altLang="en-US" dirty="0" smtClean="0"/>
              <a:t>）问题并</a:t>
            </a:r>
            <a:r>
              <a:rPr lang="zh-CN" altLang="en-US" dirty="0" smtClean="0">
                <a:solidFill>
                  <a:srgbClr val="FF0000"/>
                </a:solidFill>
              </a:rPr>
              <a:t>不合理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例如，对于</a:t>
            </a:r>
            <a:r>
              <a:rPr lang="en-US" altLang="zh-CN" dirty="0" smtClean="0"/>
              <a:t>Netflix Prize</a:t>
            </a:r>
            <a:r>
              <a:rPr lang="zh-CN" altLang="en-US" dirty="0" smtClean="0"/>
              <a:t>问题，真实的评分只在</a:t>
            </a:r>
            <a:r>
              <a:rPr lang="en-US" altLang="zh-CN" b="1" dirty="0" smtClean="0">
                <a:solidFill>
                  <a:srgbClr val="FF0000"/>
                </a:solidFill>
              </a:rPr>
              <a:t>{1, 2, 3, 4, 5}</a:t>
            </a:r>
            <a:r>
              <a:rPr lang="zh-CN" altLang="en-US" dirty="0" smtClean="0"/>
              <a:t>内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 smtClean="0">
                <a:solidFill>
                  <a:srgbClr val="FF0000"/>
                </a:solidFill>
              </a:rPr>
              <a:t>多项分布</a:t>
            </a:r>
            <a:r>
              <a:rPr lang="zh-CN" altLang="en-US" dirty="0" smtClean="0"/>
              <a:t>表示评分（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Marlin, NIPS, 2003; master’s thesis, 2004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但多项分布的各个取值之间是</a:t>
            </a:r>
            <a:r>
              <a:rPr lang="zh-CN" altLang="en-US" b="1" dirty="0" smtClean="0">
                <a:solidFill>
                  <a:srgbClr val="FF0000"/>
                </a:solidFill>
              </a:rPr>
              <a:t>无序的</a:t>
            </a:r>
            <a:r>
              <a:rPr lang="zh-CN" altLang="en-US" dirty="0" smtClean="0"/>
              <a:t>，它可能是</a:t>
            </a:r>
            <a:r>
              <a:rPr lang="zh-CN" altLang="en-US" b="1" dirty="0" smtClean="0">
                <a:solidFill>
                  <a:srgbClr val="FF0000"/>
                </a:solidFill>
              </a:rPr>
              <a:t>多峰的（</a:t>
            </a:r>
            <a:r>
              <a:rPr lang="en-US" altLang="zh-CN" b="1" dirty="0" smtClean="0">
                <a:solidFill>
                  <a:srgbClr val="FF0000"/>
                </a:solidFill>
              </a:rPr>
              <a:t>multimodal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我们</a:t>
            </a:r>
            <a:r>
              <a:rPr lang="zh-CN" altLang="en-US" dirty="0" smtClean="0"/>
              <a:t>建议使用</a:t>
            </a:r>
            <a:r>
              <a:rPr lang="zh-CN" altLang="en-US" dirty="0" smtClean="0">
                <a:solidFill>
                  <a:srgbClr val="FF0000"/>
                </a:solidFill>
              </a:rPr>
              <a:t>二项分布</a:t>
            </a:r>
            <a:r>
              <a:rPr lang="zh-CN" altLang="en-US" dirty="0" smtClean="0"/>
              <a:t>表示评分（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J. Wu, ICDM, 2009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928802"/>
            <a:ext cx="5204769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二项矩阵分解（</a:t>
            </a:r>
            <a:r>
              <a:rPr lang="en-US" altLang="zh-CN" dirty="0" smtClean="0"/>
              <a:t>Binomial MF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——Factor——BMF</a:t>
            </a:r>
            <a:endParaRPr lang="zh-CN" altLang="en-US" dirty="0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zh-CN" altLang="en-US" dirty="0" smtClean="0">
                <a:solidFill>
                  <a:srgbClr val="FF0000"/>
                </a:solidFill>
              </a:rPr>
              <a:t>二项分布</a:t>
            </a:r>
            <a:r>
              <a:rPr lang="zh-CN" altLang="en-US" dirty="0" smtClean="0"/>
              <a:t>表示评分的直观意义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对于</a:t>
            </a:r>
            <a:r>
              <a:rPr lang="en-US" altLang="zh-CN" dirty="0" smtClean="0"/>
              <a:t>Netflix Prize</a:t>
            </a:r>
            <a:r>
              <a:rPr lang="zh-CN" altLang="en-US" dirty="0" smtClean="0"/>
              <a:t>问题，用户可以给予一部电影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至</a:t>
            </a:r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</a:rPr>
              <a:t>颗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100" dirty="0" smtClean="0"/>
          </a:p>
          <a:p>
            <a:pPr lvl="1"/>
            <a:r>
              <a:rPr lang="zh-CN" altLang="en-US" dirty="0" smtClean="0"/>
              <a:t>用户以某个固定的喜好程度把每颗星星放入两篮（“</a:t>
            </a:r>
            <a:r>
              <a:rPr lang="zh-CN" altLang="en-US" b="1" dirty="0" smtClean="0">
                <a:solidFill>
                  <a:srgbClr val="FF0000"/>
                </a:solidFill>
              </a:rPr>
              <a:t>喜爱</a:t>
            </a:r>
            <a:r>
              <a:rPr lang="zh-CN" altLang="en-US" dirty="0" smtClean="0"/>
              <a:t>”与“</a:t>
            </a:r>
            <a:r>
              <a:rPr lang="zh-CN" altLang="en-US" b="1" dirty="0" smtClean="0">
                <a:solidFill>
                  <a:srgbClr val="FF0000"/>
                </a:solidFill>
              </a:rPr>
              <a:t>不喜爱</a:t>
            </a:r>
            <a:r>
              <a:rPr lang="zh-CN" altLang="en-US" dirty="0" smtClean="0"/>
              <a:t>”）中的其中一个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其中的喜好程度与相应的用户和电影有关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000" dirty="0" smtClean="0"/>
          </a:p>
          <a:p>
            <a:pPr lvl="1"/>
            <a:r>
              <a:rPr lang="zh-CN" altLang="en-US" dirty="0" smtClean="0"/>
              <a:t>最终获得的评分即满足</a:t>
            </a:r>
            <a:r>
              <a:rPr lang="zh-CN" altLang="en-US" b="1" dirty="0" smtClean="0">
                <a:solidFill>
                  <a:srgbClr val="FF0000"/>
                </a:solidFill>
              </a:rPr>
              <a:t>二项分布</a:t>
            </a:r>
            <a:r>
              <a:rPr lang="zh-CN" altLang="en-US" dirty="0" smtClean="0"/>
              <a:t>，如上图中评分为 </a:t>
            </a:r>
            <a:r>
              <a:rPr lang="en-US" altLang="zh-CN" b="1" dirty="0" smtClean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0966" name="Picture 6" descr="C:\Documents and Settings\Jinlong\My Documents\My Pictures\Microsoft 剪辑管理器\j019266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4873" y="3929066"/>
            <a:ext cx="2173726" cy="1889370"/>
          </a:xfrm>
          <a:prstGeom prst="rect">
            <a:avLst/>
          </a:prstGeom>
          <a:noFill/>
        </p:spPr>
      </p:pic>
      <p:pic>
        <p:nvPicPr>
          <p:cNvPr id="14" name="Picture 6" descr="C:\Documents and Settings\Jinlong\My Documents\My Pictures\Microsoft 剪辑管理器\j0192660.wmf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5210402" y="3929066"/>
            <a:ext cx="2136928" cy="1857388"/>
          </a:xfrm>
          <a:prstGeom prst="rect">
            <a:avLst/>
          </a:prstGeom>
          <a:noFill/>
        </p:spPr>
      </p:pic>
      <p:sp>
        <p:nvSpPr>
          <p:cNvPr id="15" name="五角星 14"/>
          <p:cNvSpPr/>
          <p:nvPr/>
        </p:nvSpPr>
        <p:spPr>
          <a:xfrm>
            <a:off x="2000232" y="1928802"/>
            <a:ext cx="857256" cy="857256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五角星 17"/>
          <p:cNvSpPr/>
          <p:nvPr/>
        </p:nvSpPr>
        <p:spPr>
          <a:xfrm>
            <a:off x="2928926" y="1928802"/>
            <a:ext cx="857256" cy="857256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角星 19"/>
          <p:cNvSpPr/>
          <p:nvPr/>
        </p:nvSpPr>
        <p:spPr>
          <a:xfrm>
            <a:off x="4786314" y="1928802"/>
            <a:ext cx="857256" cy="857256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五角星 20"/>
          <p:cNvSpPr/>
          <p:nvPr/>
        </p:nvSpPr>
        <p:spPr>
          <a:xfrm>
            <a:off x="3857620" y="1928802"/>
            <a:ext cx="857256" cy="857256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30522" y="4959217"/>
            <a:ext cx="739552" cy="511466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喜 爱 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7019" y="4926458"/>
            <a:ext cx="1068463" cy="502806"/>
          </a:xfrm>
          <a:prstGeom prst="rect">
            <a:avLst/>
          </a:prstGeom>
          <a:noFill/>
        </p:spPr>
        <p:txBody>
          <a:bodyPr wrap="none" rtlCol="0">
            <a:prstTxWarp prst="textChevronInverted">
              <a:avLst/>
            </a:prstTxWarp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不 喜 爱 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五角星 18"/>
          <p:cNvSpPr/>
          <p:nvPr/>
        </p:nvSpPr>
        <p:spPr>
          <a:xfrm>
            <a:off x="5715008" y="1928802"/>
            <a:ext cx="857256" cy="857256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角星 16"/>
          <p:cNvSpPr/>
          <p:nvPr/>
        </p:nvSpPr>
        <p:spPr>
          <a:xfrm>
            <a:off x="7072330" y="1571612"/>
            <a:ext cx="357190" cy="357190"/>
          </a:xfrm>
          <a:prstGeom prst="star5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55112E-17 L -0.02553 0.2821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-0.07986 0.2821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14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5.55112E-17 L 0.1809 0.28218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14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5.55112E-17 L -0.23576 0.2821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1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55112E-17 L 0.03282 0.28218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14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  <p:bldP spid="15" grpId="0" animBg="1"/>
      <p:bldP spid="15" grpId="1" animBg="1"/>
      <p:bldP spid="15" grpId="2" animBg="1"/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9" grpId="0" animBg="1"/>
      <p:bldP spid="19" grpId="1" animBg="1"/>
      <p:bldP spid="1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二项矩阵分解（</a:t>
            </a:r>
            <a:r>
              <a:rPr lang="en-US" altLang="zh-CN" dirty="0" smtClean="0"/>
              <a:t>BMF</a:t>
            </a:r>
            <a:r>
              <a:rPr lang="zh-CN" altLang="en-US" dirty="0" smtClean="0"/>
              <a:t>）的模型假设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——Factor——BMF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用户和电影的</a:t>
            </a:r>
            <a:r>
              <a:rPr lang="zh-CN" altLang="en-US" dirty="0" smtClean="0">
                <a:solidFill>
                  <a:srgbClr val="FF0000"/>
                </a:solidFill>
              </a:rPr>
              <a:t>因子向量</a:t>
            </a:r>
            <a:r>
              <a:rPr lang="zh-CN" altLang="en-US" dirty="0" smtClean="0"/>
              <a:t>各自满足</a:t>
            </a:r>
            <a:r>
              <a:rPr lang="zh-CN" altLang="en-US" dirty="0" smtClean="0">
                <a:solidFill>
                  <a:srgbClr val="FF0000"/>
                </a:solidFill>
              </a:rPr>
              <a:t>正态分布</a:t>
            </a:r>
            <a:r>
              <a:rPr lang="zh-CN" altLang="en-US" dirty="0" smtClean="0"/>
              <a:t>且相互独立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800" dirty="0" smtClean="0"/>
          </a:p>
          <a:p>
            <a:r>
              <a:rPr lang="zh-CN" altLang="en-US" dirty="0" smtClean="0"/>
              <a:t>用户</a:t>
            </a:r>
            <a:r>
              <a:rPr lang="en-US" altLang="zh-CN" dirty="0" smtClean="0"/>
              <a:t>u </a:t>
            </a:r>
            <a:r>
              <a:rPr lang="zh-CN" altLang="en-US" dirty="0" smtClean="0"/>
              <a:t>对电影</a:t>
            </a:r>
            <a:r>
              <a:rPr lang="en-US" altLang="zh-CN" dirty="0" smtClean="0"/>
              <a:t>m 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评分随机变量</a:t>
            </a:r>
            <a:r>
              <a:rPr lang="zh-CN" altLang="en-US" dirty="0" smtClean="0"/>
              <a:t>           满足</a:t>
            </a:r>
            <a:r>
              <a:rPr lang="zh-CN" altLang="en-US" dirty="0" smtClean="0">
                <a:solidFill>
                  <a:srgbClr val="FF0000"/>
                </a:solidFill>
              </a:rPr>
              <a:t>二项分布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sz="2000" dirty="0" smtClean="0"/>
          </a:p>
          <a:p>
            <a:pPr marL="441325" lvl="1" indent="15875">
              <a:buNone/>
            </a:pPr>
            <a:r>
              <a:rPr lang="zh-CN" altLang="en-US" dirty="0" smtClean="0"/>
              <a:t>其中的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zh-CN" altLang="en-US" dirty="0" smtClean="0"/>
              <a:t>为界定允许评分范围的定值（对于</a:t>
            </a:r>
            <a:r>
              <a:rPr lang="en-US" altLang="zh-CN" dirty="0" smtClean="0"/>
              <a:t>Netflix Prize</a:t>
            </a:r>
            <a:r>
              <a:rPr lang="zh-CN" altLang="en-US" dirty="0" smtClean="0"/>
              <a:t>问题，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en-US" altLang="zh-CN" dirty="0" smtClean="0"/>
              <a:t>=5</a:t>
            </a:r>
            <a:r>
              <a:rPr lang="zh-CN" altLang="en-US" dirty="0" smtClean="0"/>
              <a:t>），而偏好参数</a:t>
            </a:r>
            <a:endParaRPr lang="en-US" altLang="zh-CN" dirty="0" smtClean="0">
              <a:latin typeface="Cambria Math" pitchFamily="18" charset="0"/>
              <a:ea typeface="Cambria Math" pitchFamily="18" charset="0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9320" y="1571612"/>
            <a:ext cx="35242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C:\DOCUME~1\Jinlong\LOCALS~1\Temp\]PC11JOOSQ1[NP[(41[K_NX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143504" y="2610710"/>
            <a:ext cx="642942" cy="350694"/>
          </a:xfrm>
          <a:prstGeom prst="rect">
            <a:avLst/>
          </a:prstGeom>
          <a:noFill/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32" y="3000372"/>
            <a:ext cx="5214974" cy="373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00298" y="3993024"/>
            <a:ext cx="2276476" cy="65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图片 15" descr="PBMF.eps"/>
          <p:cNvPicPr>
            <a:picLocks noChangeAspect="1"/>
          </p:cNvPicPr>
          <p:nvPr/>
        </p:nvPicPr>
        <p:blipFill>
          <a:blip r:embed="rId6" cstate="print"/>
          <a:srcRect l="16240" t="6600" r="16240" b="4316"/>
          <a:stretch>
            <a:fillRect/>
          </a:stretch>
        </p:blipFill>
        <p:spPr>
          <a:xfrm>
            <a:off x="6357950" y="4510776"/>
            <a:ext cx="2143140" cy="1990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Part I</a:t>
            </a:r>
            <a:r>
              <a:rPr lang="zh-CN" altLang="en-US" dirty="0" smtClean="0"/>
              <a:t>：背景介绍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推荐系统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Netflix Prize</a:t>
            </a:r>
          </a:p>
          <a:p>
            <a:pPr lvl="1"/>
            <a:r>
              <a:rPr lang="zh-CN" altLang="en-US" dirty="0" smtClean="0"/>
              <a:t>协同过滤（</a:t>
            </a:r>
            <a:r>
              <a:rPr lang="en-US" altLang="zh-CN" dirty="0" smtClean="0"/>
              <a:t>Collaborative Filtering</a:t>
            </a:r>
            <a:r>
              <a:rPr lang="zh-CN" altLang="en-US" dirty="0" smtClean="0"/>
              <a:t>）问题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Part II</a:t>
            </a:r>
            <a:r>
              <a:rPr lang="zh-CN" altLang="en-US" dirty="0" smtClean="0"/>
              <a:t>：协同过滤（</a:t>
            </a:r>
            <a:r>
              <a:rPr lang="en-US" altLang="zh-CN" dirty="0" smtClean="0"/>
              <a:t>Collaborative Filtering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评分预测模型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模型组合方法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Part III</a:t>
            </a:r>
            <a:r>
              <a:rPr lang="zh-CN" altLang="en-US" dirty="0" smtClean="0"/>
              <a:t>：三维协同过滤：立方填补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应用背景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评分预测模型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Part IV</a:t>
            </a:r>
            <a:r>
              <a:rPr lang="zh-CN" altLang="en-US" dirty="0" smtClean="0"/>
              <a:t>：总结与展望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11" name="图示 10"/>
          <p:cNvGraphicFramePr/>
          <p:nvPr/>
        </p:nvGraphicFramePr>
        <p:xfrm>
          <a:off x="5214942" y="4151346"/>
          <a:ext cx="3357586" cy="2349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 rot="10800000" flipV="1">
            <a:off x="428596" y="428604"/>
            <a:ext cx="6715172" cy="57150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二项矩阵分解（</a:t>
            </a:r>
            <a:r>
              <a:rPr lang="en-US" altLang="zh-CN" dirty="0" smtClean="0"/>
              <a:t>BMF</a:t>
            </a:r>
            <a:r>
              <a:rPr lang="zh-CN" altLang="en-US" dirty="0" smtClean="0"/>
              <a:t>）的模型训练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——Factor——BMF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BMF</a:t>
            </a:r>
            <a:r>
              <a:rPr lang="zh-CN" altLang="en-US" dirty="0" smtClean="0"/>
              <a:t>中因子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P</a:t>
            </a:r>
            <a:r>
              <a:rPr lang="zh-CN" altLang="en-US" dirty="0" smtClean="0"/>
              <a:t>和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Q</a:t>
            </a:r>
            <a:r>
              <a:rPr lang="zh-CN" altLang="en-US" dirty="0" smtClean="0"/>
              <a:t>的对数后验分布为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使用两种方法最大化此后验分布或数据似然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梯度上升法（</a:t>
            </a:r>
            <a:r>
              <a:rPr lang="en-US" altLang="zh-CN" dirty="0" smtClean="0"/>
              <a:t>Gradient Ascent</a:t>
            </a:r>
            <a:r>
              <a:rPr lang="zh-CN" altLang="en-US" dirty="0" smtClean="0"/>
              <a:t>）        </a:t>
            </a:r>
            <a:r>
              <a:rPr lang="en-US" altLang="zh-CN" b="1" dirty="0" smtClean="0">
                <a:solidFill>
                  <a:srgbClr val="FF0000"/>
                </a:solidFill>
              </a:rPr>
              <a:t>BMF</a:t>
            </a:r>
            <a:r>
              <a:rPr lang="zh-CN" altLang="en-US" b="1" dirty="0" smtClean="0">
                <a:solidFill>
                  <a:srgbClr val="FF0000"/>
                </a:solidFill>
              </a:rPr>
              <a:t>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变分</a:t>
            </a:r>
            <a:r>
              <a:rPr lang="en-US" altLang="zh-CN" dirty="0" smtClean="0"/>
              <a:t>EM</a:t>
            </a:r>
            <a:r>
              <a:rPr lang="zh-CN" altLang="en-US" dirty="0" smtClean="0"/>
              <a:t>法（</a:t>
            </a:r>
            <a:r>
              <a:rPr lang="en-US" altLang="zh-CN" dirty="0" err="1" smtClean="0"/>
              <a:t>Variational</a:t>
            </a:r>
            <a:r>
              <a:rPr lang="en-US" altLang="zh-CN" dirty="0" smtClean="0"/>
              <a:t> EM</a:t>
            </a:r>
            <a:r>
              <a:rPr lang="zh-CN" altLang="en-US" dirty="0" smtClean="0"/>
              <a:t>）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PBMF</a:t>
            </a:r>
            <a:r>
              <a:rPr lang="zh-CN" altLang="en-US" b="1" dirty="0" smtClean="0">
                <a:solidFill>
                  <a:srgbClr val="FF0000"/>
                </a:solidFill>
              </a:rPr>
              <a:t>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latin typeface="+mj-ea"/>
              </a:rPr>
              <a:t>算法的具体过程见博士论文</a:t>
            </a:r>
            <a:r>
              <a:rPr lang="en-US" altLang="zh-CN" dirty="0" smtClean="0"/>
              <a:t>P56-60 </a:t>
            </a:r>
            <a:r>
              <a:rPr lang="zh-CN" altLang="en-US" dirty="0" smtClean="0"/>
              <a:t>或 </a:t>
            </a:r>
            <a:r>
              <a:rPr lang="en-US" altLang="zh-CN" i="1" dirty="0" smtClean="0"/>
              <a:t>J. Wu (ICDM, 2009)</a:t>
            </a:r>
          </a:p>
          <a:p>
            <a:endParaRPr lang="en-US" altLang="zh-CN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571612"/>
            <a:ext cx="8391553" cy="2630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5786446" y="3714752"/>
            <a:ext cx="28575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虚尾箭头 10"/>
          <p:cNvSpPr/>
          <p:nvPr/>
        </p:nvSpPr>
        <p:spPr>
          <a:xfrm>
            <a:off x="4714876" y="4714884"/>
            <a:ext cx="357190" cy="214314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虚尾箭头 12"/>
          <p:cNvSpPr/>
          <p:nvPr/>
        </p:nvSpPr>
        <p:spPr>
          <a:xfrm>
            <a:off x="4429124" y="5072074"/>
            <a:ext cx="357190" cy="214314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实验结果：算法</a:t>
            </a:r>
            <a:r>
              <a:rPr lang="en-US" altLang="zh-CN" b="1" dirty="0" smtClean="0"/>
              <a:t>MF vs. </a:t>
            </a:r>
            <a:r>
              <a:rPr lang="zh-CN" altLang="en-US" b="1" dirty="0" smtClean="0"/>
              <a:t>算法</a:t>
            </a:r>
            <a:r>
              <a:rPr lang="en-US" altLang="zh-CN" b="1" dirty="0" smtClean="0"/>
              <a:t>BMF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</a:t>
            </a:r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5311824"/>
          </a:xfrm>
        </p:spPr>
        <p:txBody>
          <a:bodyPr/>
          <a:lstStyle/>
          <a:p>
            <a:r>
              <a:rPr lang="zh-CN" altLang="en-US" dirty="0" smtClean="0"/>
              <a:t>当固定因子数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K</a:t>
            </a:r>
            <a:r>
              <a:rPr lang="en-US" altLang="zh-CN" dirty="0" smtClean="0">
                <a:solidFill>
                  <a:srgbClr val="FF0000"/>
                </a:solidFill>
              </a:rPr>
              <a:t> = 40</a:t>
            </a:r>
            <a:r>
              <a:rPr lang="zh-CN" altLang="en-US" dirty="0" smtClean="0"/>
              <a:t>，惩罚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系数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λ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分别为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0.025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0.0015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时，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MF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BMF</a:t>
            </a:r>
            <a:r>
              <a:rPr lang="zh-CN" altLang="en-US" dirty="0" smtClean="0"/>
              <a:t>获得的预测误差见下表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3200" dirty="0" smtClean="0"/>
          </a:p>
          <a:p>
            <a:r>
              <a:rPr lang="zh-CN" altLang="en-US" dirty="0" smtClean="0"/>
              <a:t>对于两个算法，</a:t>
            </a:r>
            <a:r>
              <a:rPr lang="zh-CN" altLang="en-US" dirty="0" smtClean="0">
                <a:solidFill>
                  <a:srgbClr val="FF0000"/>
                </a:solidFill>
              </a:rPr>
              <a:t>更小的学习率</a:t>
            </a:r>
            <a:r>
              <a:rPr lang="zh-CN" altLang="en-US" dirty="0" smtClean="0"/>
              <a:t>都可以产生</a:t>
            </a:r>
            <a:r>
              <a:rPr lang="zh-CN" altLang="en-US" dirty="0" smtClean="0">
                <a:solidFill>
                  <a:srgbClr val="FF0000"/>
                </a:solidFill>
              </a:rPr>
              <a:t>更低的预测误差</a:t>
            </a:r>
            <a:r>
              <a:rPr lang="zh-CN" altLang="en-US" dirty="0" smtClean="0"/>
              <a:t>，但同时算法的</a:t>
            </a:r>
            <a:r>
              <a:rPr lang="zh-CN" altLang="en-US" dirty="0" smtClean="0">
                <a:solidFill>
                  <a:srgbClr val="FF0000"/>
                </a:solidFill>
              </a:rPr>
              <a:t>收敛速度也变得更慢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逐渐降低</a:t>
            </a:r>
            <a:r>
              <a:rPr lang="zh-CN" altLang="en-US" dirty="0" smtClean="0"/>
              <a:t>学习率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经过</a:t>
            </a:r>
            <a:r>
              <a:rPr lang="en-US" altLang="zh-CN" b="1" dirty="0" smtClean="0">
                <a:solidFill>
                  <a:srgbClr val="FF0000"/>
                </a:solidFill>
              </a:rPr>
              <a:t>77</a:t>
            </a:r>
            <a:r>
              <a:rPr lang="zh-CN" altLang="en-US" dirty="0" smtClean="0"/>
              <a:t>次迭代后算法</a:t>
            </a:r>
            <a:r>
              <a:rPr lang="en-US" altLang="zh-CN" dirty="0" smtClean="0"/>
              <a:t>BMF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Probe RMSE</a:t>
            </a:r>
            <a:r>
              <a:rPr lang="zh-CN" altLang="en-US" dirty="0" smtClean="0"/>
              <a:t>降至</a:t>
            </a:r>
            <a:r>
              <a:rPr lang="en-US" altLang="zh-CN" b="1" dirty="0" smtClean="0">
                <a:solidFill>
                  <a:srgbClr val="FF0000"/>
                </a:solidFill>
              </a:rPr>
              <a:t>0.9098</a:t>
            </a:r>
          </a:p>
          <a:p>
            <a:pPr lvl="1"/>
            <a:r>
              <a:rPr lang="zh-CN" altLang="en-US" dirty="0" smtClean="0">
                <a:latin typeface="+mj-ea"/>
              </a:rPr>
              <a:t>具体过程见博士论文</a:t>
            </a:r>
            <a:r>
              <a:rPr lang="en-US" altLang="zh-CN" dirty="0" smtClean="0"/>
              <a:t>P70-71 </a:t>
            </a:r>
            <a:r>
              <a:rPr lang="zh-CN" altLang="en-US" dirty="0" smtClean="0"/>
              <a:t>或 </a:t>
            </a:r>
            <a:r>
              <a:rPr lang="en-US" altLang="zh-CN" i="1" dirty="0" smtClean="0"/>
              <a:t>J. Wu (ICDM, 2009)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095373" y="2000240"/>
          <a:ext cx="6905651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819"/>
                <a:gridCol w="1375745"/>
                <a:gridCol w="1499826"/>
                <a:gridCol w="1361467"/>
                <a:gridCol w="1400794"/>
              </a:tblGrid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i="0" dirty="0" smtClean="0">
                          <a:latin typeface="+mj-ea"/>
                          <a:ea typeface="+mj-ea"/>
                        </a:rPr>
                        <a:t>学习率 </a:t>
                      </a:r>
                      <a:r>
                        <a:rPr lang="el-GR" altLang="zh-CN" sz="1800" b="1" i="0" kern="1200" baseline="0" dirty="0" smtClean="0">
                          <a:solidFill>
                            <a:schemeClr val="lt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η</a:t>
                      </a:r>
                      <a:endParaRPr lang="zh-CN" altLang="en-US" b="1" i="0" dirty="0">
                        <a:latin typeface="Cambria Math" pitchFamily="18" charset="0"/>
                        <a:ea typeface="+mj-ea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i="0" dirty="0" smtClean="0">
                          <a:latin typeface="+mj-ea"/>
                          <a:ea typeface="+mj-ea"/>
                        </a:rPr>
                        <a:t>算法</a:t>
                      </a:r>
                      <a:r>
                        <a:rPr lang="en-US" altLang="zh-CN" b="1" i="0" dirty="0" smtClean="0">
                          <a:latin typeface="+mj-ea"/>
                          <a:ea typeface="+mj-ea"/>
                        </a:rPr>
                        <a:t>MF</a:t>
                      </a:r>
                      <a:endParaRPr lang="zh-CN" altLang="en-US" b="1" i="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i="0" dirty="0" smtClean="0">
                          <a:latin typeface="+mj-ea"/>
                          <a:ea typeface="+mj-ea"/>
                        </a:rPr>
                        <a:t>算法</a:t>
                      </a:r>
                      <a:r>
                        <a:rPr lang="en-US" altLang="zh-CN" b="1" i="0" dirty="0" smtClean="0">
                          <a:latin typeface="+mj-ea"/>
                          <a:ea typeface="+mj-ea"/>
                        </a:rPr>
                        <a:t>BMF</a:t>
                      </a:r>
                      <a:endParaRPr lang="zh-CN" altLang="en-US" b="1" i="0" dirty="0" smtClean="0">
                        <a:latin typeface="+mj-ea"/>
                        <a:ea typeface="+mj-ea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18542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迭代步数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Probe RMSE</a:t>
                      </a:r>
                      <a:endParaRPr lang="zh-CN" altLang="en-US" b="1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迭代步数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Probe RMSE</a:t>
                      </a:r>
                      <a:endParaRPr lang="zh-CN" altLang="en-US" b="1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zh-CN" altLang="en-US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0.923738</a:t>
                      </a:r>
                      <a:endParaRPr lang="zh-CN" altLang="en-US" i="0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0.918198</a:t>
                      </a:r>
                      <a:endParaRPr lang="zh-CN" altLang="en-US" b="1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CN" altLang="en-US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0.916908</a:t>
                      </a:r>
                      <a:endParaRPr lang="zh-CN" altLang="en-US" i="0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0.913362</a:t>
                      </a:r>
                      <a:endParaRPr lang="zh-CN" altLang="en-US" b="1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zh-CN" altLang="en-US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182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0.913663</a:t>
                      </a:r>
                      <a:endParaRPr lang="zh-CN" altLang="en-US" i="0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0.910721</a:t>
                      </a:r>
                      <a:endParaRPr lang="zh-CN" altLang="en-US" b="1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  <a:endParaRPr lang="zh-CN" altLang="en-US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361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0.911919</a:t>
                      </a:r>
                      <a:endParaRPr lang="zh-CN" altLang="en-US" i="0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231</a:t>
                      </a:r>
                      <a:endParaRPr lang="zh-CN" altLang="en-US" b="1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0.909483</a:t>
                      </a:r>
                      <a:endParaRPr lang="zh-CN" altLang="en-US" b="1" i="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实验结果：算法</a:t>
            </a:r>
            <a:r>
              <a:rPr lang="en-US" altLang="zh-CN" dirty="0" smtClean="0"/>
              <a:t>P</a:t>
            </a:r>
            <a:r>
              <a:rPr lang="en-US" altLang="zh-CN" b="1" dirty="0" smtClean="0"/>
              <a:t>MF vs. </a:t>
            </a:r>
            <a:r>
              <a:rPr lang="zh-CN" altLang="en-US" b="1" dirty="0" smtClean="0"/>
              <a:t>算法</a:t>
            </a:r>
            <a:r>
              <a:rPr lang="en-US" altLang="zh-CN" b="1" dirty="0" smtClean="0"/>
              <a:t>PBMF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</a:t>
            </a:r>
            <a:r>
              <a:rPr lang="zh-CN" altLang="en-US" dirty="0" smtClean="0"/>
              <a:t>实验结果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当因子数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K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取不同值</a:t>
            </a:r>
            <a:r>
              <a:rPr lang="zh-CN" altLang="en-US" dirty="0" smtClean="0"/>
              <a:t>时，算法</a:t>
            </a:r>
            <a:r>
              <a:rPr lang="en-US" altLang="zh-CN" dirty="0" smtClean="0"/>
              <a:t>PMF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PBMF</a:t>
            </a:r>
            <a:r>
              <a:rPr lang="zh-CN" altLang="en-US" dirty="0" smtClean="0"/>
              <a:t>获得的 </a:t>
            </a:r>
            <a:r>
              <a:rPr lang="en-US" altLang="zh-CN" dirty="0" smtClean="0"/>
              <a:t>Probe RMSE</a:t>
            </a:r>
            <a:r>
              <a:rPr lang="zh-CN" altLang="en-US" dirty="0" smtClean="0"/>
              <a:t>随着迭代步数的变化图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" name="图片 10" descr="PMF_PBMF.JPG"/>
          <p:cNvPicPr>
            <a:picLocks noChangeAspect="1"/>
          </p:cNvPicPr>
          <p:nvPr/>
        </p:nvPicPr>
        <p:blipFill>
          <a:blip r:embed="rId2" cstate="print"/>
          <a:srcRect l="2141" t="3186"/>
          <a:stretch>
            <a:fillRect/>
          </a:stretch>
        </p:blipFill>
        <p:spPr>
          <a:xfrm>
            <a:off x="1285852" y="1928802"/>
            <a:ext cx="6529408" cy="43413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BMF</a:t>
            </a:r>
            <a:r>
              <a:rPr lang="zh-CN" altLang="en-US" dirty="0" smtClean="0"/>
              <a:t>模型的优势与劣势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程序容易实现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较低的时间和空间复杂度（使用梯度上升法求解）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可以获得很好的预测精度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劣势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推荐结果没有很好的可解释性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结果中的用户和电影因子到底是什么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900" dirty="0" smtClean="0"/>
              <a:t>MF</a:t>
            </a:r>
            <a:r>
              <a:rPr lang="zh-CN" altLang="en-US" sz="2900" dirty="0" smtClean="0"/>
              <a:t>模型 </a:t>
            </a:r>
            <a:r>
              <a:rPr lang="en-US" altLang="zh-CN" sz="2900" dirty="0" smtClean="0"/>
              <a:t>vs. Fuzzy C-means</a:t>
            </a:r>
            <a:r>
              <a:rPr lang="zh-CN" altLang="en-US" sz="2900" dirty="0" smtClean="0"/>
              <a:t>模型</a:t>
            </a:r>
            <a:endParaRPr lang="zh-CN" altLang="en-US" sz="2900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——Factor——MFCM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较之</a:t>
            </a:r>
            <a:r>
              <a:rPr lang="en-US" altLang="zh-CN" dirty="0" smtClean="0"/>
              <a:t>MF</a:t>
            </a:r>
            <a:r>
              <a:rPr lang="zh-CN" altLang="en-US" dirty="0" smtClean="0"/>
              <a:t>模型的因子解释，</a:t>
            </a:r>
            <a:r>
              <a:rPr lang="zh-CN" altLang="en-US" dirty="0" smtClean="0">
                <a:solidFill>
                  <a:srgbClr val="FF0000"/>
                </a:solidFill>
              </a:rPr>
              <a:t>聚类思想</a:t>
            </a:r>
            <a:r>
              <a:rPr lang="zh-CN" altLang="en-US" dirty="0" smtClean="0"/>
              <a:t>更被人认可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典型的聚类模型包括</a:t>
            </a:r>
            <a:r>
              <a:rPr lang="en-US" altLang="zh-CN" b="1" dirty="0" smtClean="0">
                <a:solidFill>
                  <a:srgbClr val="FF0000"/>
                </a:solidFill>
              </a:rPr>
              <a:t>k-means</a:t>
            </a:r>
            <a:r>
              <a:rPr lang="zh-CN" altLang="en-US" dirty="0" smtClean="0"/>
              <a:t>和</a:t>
            </a:r>
            <a:r>
              <a:rPr lang="en-US" altLang="zh-CN" b="1" dirty="0" smtClean="0">
                <a:solidFill>
                  <a:srgbClr val="FF0000"/>
                </a:solidFill>
              </a:rPr>
              <a:t>fuzzy c-means</a:t>
            </a:r>
            <a:r>
              <a:rPr lang="zh-CN" altLang="en-US" b="1" dirty="0" smtClean="0">
                <a:solidFill>
                  <a:srgbClr val="FF0000"/>
                </a:solidFill>
              </a:rPr>
              <a:t>（</a:t>
            </a:r>
            <a:r>
              <a:rPr lang="en-US" altLang="zh-CN" b="1" dirty="0" smtClean="0">
                <a:solidFill>
                  <a:srgbClr val="FF0000"/>
                </a:solidFill>
              </a:rPr>
              <a:t>FCM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聚类模型在</a:t>
            </a:r>
            <a:r>
              <a:rPr lang="en-US" altLang="zh-CN" dirty="0" smtClean="0"/>
              <a:t>Netflix Prize</a:t>
            </a:r>
            <a:r>
              <a:rPr lang="zh-CN" altLang="en-US" dirty="0" smtClean="0"/>
              <a:t>上</a:t>
            </a:r>
            <a:r>
              <a:rPr lang="zh-CN" altLang="en-US" dirty="0" smtClean="0">
                <a:solidFill>
                  <a:srgbClr val="FF0000"/>
                </a:solidFill>
              </a:rPr>
              <a:t>不能</a:t>
            </a:r>
            <a:r>
              <a:rPr lang="zh-CN" altLang="en-US" dirty="0" smtClean="0"/>
              <a:t>获得很高的预测精度</a:t>
            </a:r>
            <a:endParaRPr lang="en-US" altLang="zh-CN" dirty="0" smtClean="0"/>
          </a:p>
          <a:p>
            <a:r>
              <a:rPr lang="zh-CN" altLang="en-US" dirty="0" smtClean="0"/>
              <a:t>能否</a:t>
            </a:r>
            <a:r>
              <a:rPr lang="zh-CN" altLang="en-US" dirty="0" smtClean="0">
                <a:solidFill>
                  <a:srgbClr val="FF0000"/>
                </a:solidFill>
              </a:rPr>
              <a:t>构造单一</a:t>
            </a:r>
            <a:r>
              <a:rPr lang="zh-CN" altLang="en-US" dirty="0" smtClean="0"/>
              <a:t>模型，使得它拥有</a:t>
            </a:r>
            <a:r>
              <a:rPr lang="en-US" altLang="zh-CN" dirty="0" smtClean="0"/>
              <a:t>MF</a:t>
            </a:r>
            <a:r>
              <a:rPr lang="zh-CN" altLang="en-US" dirty="0" smtClean="0"/>
              <a:t>模型的</a:t>
            </a:r>
            <a:r>
              <a:rPr lang="zh-CN" altLang="en-US" dirty="0" smtClean="0">
                <a:solidFill>
                  <a:srgbClr val="FF0000"/>
                </a:solidFill>
              </a:rPr>
              <a:t>精度</a:t>
            </a:r>
            <a:r>
              <a:rPr lang="zh-CN" altLang="en-US" dirty="0" smtClean="0"/>
              <a:t>，并具有聚类模型好的</a:t>
            </a:r>
            <a:r>
              <a:rPr lang="zh-CN" altLang="en-US" dirty="0" smtClean="0">
                <a:solidFill>
                  <a:srgbClr val="FF0000"/>
                </a:solidFill>
              </a:rPr>
              <a:t>可解释性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具体地说，如何组合</a:t>
            </a:r>
            <a:r>
              <a:rPr lang="en-US" altLang="zh-CN" b="1" dirty="0" smtClean="0">
                <a:solidFill>
                  <a:srgbClr val="FF0000"/>
                </a:solidFill>
              </a:rPr>
              <a:t>MF</a:t>
            </a:r>
            <a:r>
              <a:rPr lang="zh-CN" altLang="en-US" dirty="0" smtClean="0"/>
              <a:t>模型和</a:t>
            </a:r>
            <a:r>
              <a:rPr lang="en-US" altLang="zh-CN" b="1" dirty="0" smtClean="0">
                <a:solidFill>
                  <a:srgbClr val="FF0000"/>
                </a:solidFill>
              </a:rPr>
              <a:t>FCM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dirty="0" smtClean="0"/>
              <a:t>Fuzzy C-means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FCM</a:t>
            </a:r>
            <a:r>
              <a:rPr lang="zh-CN" altLang="en-US" sz="2800" dirty="0" smtClean="0"/>
              <a:t>）聚类模型介绍</a:t>
            </a:r>
            <a:endParaRPr lang="zh-CN" altLang="en-US" sz="28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——Factor——MFCM</a:t>
            </a:r>
            <a:endParaRPr lang="zh-CN" altLang="en-US" dirty="0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FCM</a:t>
            </a:r>
            <a:r>
              <a:rPr lang="zh-CN" altLang="en-US" dirty="0" smtClean="0"/>
              <a:t>最小化</a:t>
            </a:r>
            <a:r>
              <a:rPr lang="zh-CN" altLang="en-US" dirty="0" smtClean="0">
                <a:solidFill>
                  <a:srgbClr val="FF0000"/>
                </a:solidFill>
              </a:rPr>
              <a:t>目标函数</a:t>
            </a:r>
            <a:r>
              <a:rPr lang="zh-CN" altLang="en-US" dirty="0" smtClean="0"/>
              <a:t>（</a:t>
            </a:r>
            <a:r>
              <a:rPr lang="en-US" altLang="zh-CN" dirty="0" smtClean="0"/>
              <a:t> </a:t>
            </a:r>
            <a:r>
              <a:rPr lang="en-US" altLang="zh-CN" i="1" dirty="0" smtClean="0"/>
              <a:t>D. Lin &amp; L. Mackey, 2007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使用下面的步骤迭代更新</a:t>
            </a:r>
            <a:r>
              <a:rPr lang="zh-CN" altLang="en-US" dirty="0" smtClean="0">
                <a:solidFill>
                  <a:srgbClr val="FF0000"/>
                </a:solidFill>
              </a:rPr>
              <a:t>中心矩阵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C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概率矩阵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Z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更新每个类的中心向量（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k = 1, . . . ,K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sz="22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更新每个用户属于各类的概率值（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u = 1, . . . , U; k = 1, . . . ,K</a:t>
            </a:r>
            <a:r>
              <a:rPr lang="zh-CN" altLang="en-US" dirty="0" smtClean="0"/>
              <a:t>）：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endParaRPr lang="en-US" altLang="zh-CN" sz="2800" dirty="0" smtClean="0"/>
          </a:p>
          <a:p>
            <a:r>
              <a:rPr lang="zh-CN" altLang="en-US" dirty="0" smtClean="0"/>
              <a:t>在获得了模型参数值后，使用下式获得</a:t>
            </a:r>
            <a:r>
              <a:rPr lang="zh-CN" altLang="en-US" dirty="0" smtClean="0">
                <a:solidFill>
                  <a:srgbClr val="FF0000"/>
                </a:solidFill>
              </a:rPr>
              <a:t>预测评分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2713" y="1571612"/>
            <a:ext cx="38385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2825" y="3214686"/>
            <a:ext cx="20383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1802" y="4357694"/>
            <a:ext cx="29337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5286380" y="5143512"/>
            <a:ext cx="14287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86380" y="4786322"/>
            <a:ext cx="142876" cy="2143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357818" y="4929198"/>
            <a:ext cx="142876" cy="1428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5715016"/>
            <a:ext cx="21336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 smtClean="0"/>
              <a:t>修正模糊聚类（</a:t>
            </a:r>
            <a:r>
              <a:rPr lang="en-US" altLang="zh-CN" sz="3200" dirty="0" smtClean="0"/>
              <a:t>Modified FCM</a:t>
            </a:r>
            <a:r>
              <a:rPr lang="zh-CN" altLang="en-US" sz="3200" dirty="0" smtClean="0"/>
              <a:t>）模型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——Factor——MFCM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如何改进</a:t>
            </a:r>
            <a:r>
              <a:rPr lang="en-US" altLang="zh-CN" dirty="0" smtClean="0"/>
              <a:t>FCM</a:t>
            </a:r>
          </a:p>
          <a:p>
            <a:pPr lvl="1"/>
            <a:r>
              <a:rPr lang="zh-CN" altLang="en-US" dirty="0" smtClean="0"/>
              <a:t>既然最终使用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400" dirty="0" smtClean="0"/>
          </a:p>
          <a:p>
            <a:pPr marL="715963" lvl="1" indent="-258763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获得预测评分，为什么不直接最小化训练数据集上的预测误差</a:t>
            </a:r>
            <a:endParaRPr lang="en-US" altLang="zh-CN" dirty="0" smtClean="0"/>
          </a:p>
          <a:p>
            <a:r>
              <a:rPr lang="zh-CN" altLang="en-US" dirty="0" smtClean="0"/>
              <a:t>相比于</a:t>
            </a:r>
            <a:r>
              <a:rPr lang="en-US" altLang="zh-CN" dirty="0" smtClean="0"/>
              <a:t>FCM</a:t>
            </a:r>
            <a:r>
              <a:rPr lang="zh-CN" altLang="en-US" dirty="0" smtClean="0"/>
              <a:t>的目标函数，一个更加直接且自然的目标函数为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>
              <a:buNone/>
            </a:pPr>
            <a:r>
              <a:rPr lang="zh-CN" altLang="en-US" dirty="0" smtClean="0"/>
              <a:t>其中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Z </a:t>
            </a:r>
            <a:r>
              <a:rPr lang="zh-CN" altLang="en-US" dirty="0" smtClean="0"/>
              <a:t>为概率矩阵，满足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Z 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≥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0</a:t>
            </a:r>
            <a:r>
              <a:rPr lang="zh-CN" altLang="en-US" dirty="0" smtClean="0">
                <a:latin typeface="+mn-ea"/>
              </a:rPr>
              <a:t>，且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Z1 </a:t>
            </a:r>
            <a:r>
              <a:rPr lang="en-US" altLang="zh-CN" dirty="0" smtClean="0"/>
              <a:t>=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1 </a:t>
            </a:r>
            <a:r>
              <a:rPr lang="zh-CN" altLang="en-US" dirty="0" smtClean="0">
                <a:ea typeface="Cambria Math" pitchFamily="18" charset="0"/>
              </a:rPr>
              <a:t>。</a:t>
            </a:r>
            <a:endParaRPr lang="en-US" altLang="zh-CN" dirty="0" smtClean="0">
              <a:ea typeface="Cambria Math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修正模糊聚类（</a:t>
            </a:r>
            <a:r>
              <a:rPr lang="en-US" altLang="zh-CN" dirty="0" smtClean="0">
                <a:solidFill>
                  <a:srgbClr val="FF0000"/>
                </a:solidFill>
              </a:rPr>
              <a:t>MFCM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模型求解优化问题</a:t>
            </a:r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1921148"/>
            <a:ext cx="1714512" cy="6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8235" y="3998623"/>
            <a:ext cx="2394714" cy="32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3745662"/>
            <a:ext cx="3086146" cy="82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8550" y="5500702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FCM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 vs. MFCM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——Factor——MFCM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如果取</a:t>
            </a:r>
            <a:r>
              <a:rPr lang="en-US" altLang="zh-CN" dirty="0" smtClean="0">
                <a:solidFill>
                  <a:srgbClr val="FF0000"/>
                </a:solidFill>
              </a:rPr>
              <a:t>FCM</a:t>
            </a:r>
            <a:r>
              <a:rPr lang="zh-CN" altLang="en-US" dirty="0" smtClean="0"/>
              <a:t>目标函数中的指数参数</a:t>
            </a:r>
            <a:r>
              <a:rPr lang="el-GR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α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=2</a:t>
            </a:r>
            <a:r>
              <a:rPr lang="zh-CN" altLang="en-US" dirty="0" smtClean="0"/>
              <a:t>，并取其中的范数为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2-</a:t>
            </a:r>
            <a:r>
              <a:rPr lang="zh-CN" altLang="en-US" dirty="0" smtClean="0">
                <a:solidFill>
                  <a:srgbClr val="FF0000"/>
                </a:solidFill>
              </a:rPr>
              <a:t>范数</a:t>
            </a:r>
            <a:r>
              <a:rPr lang="zh-CN" altLang="en-US" dirty="0" smtClean="0"/>
              <a:t>，则目标函数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2800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>
                <a:solidFill>
                  <a:srgbClr val="FF0000"/>
                </a:solidFill>
              </a:rPr>
              <a:t>MFCM</a:t>
            </a:r>
            <a:r>
              <a:rPr lang="zh-CN" altLang="en-US" dirty="0" smtClean="0"/>
              <a:t>的目标函数可以写为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MFCM</a:t>
            </a:r>
            <a:r>
              <a:rPr lang="zh-CN" altLang="en-US" dirty="0" smtClean="0">
                <a:solidFill>
                  <a:srgbClr val="FF0000"/>
                </a:solidFill>
              </a:rPr>
              <a:t>不能</a:t>
            </a:r>
            <a:r>
              <a:rPr lang="zh-CN" altLang="en-US" dirty="0" smtClean="0"/>
              <a:t>使用交替更新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中心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C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和概率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Z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</a:rPr>
              <a:t>的方法进行求解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使用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（非）零动量梯度下降法</a:t>
            </a:r>
            <a:r>
              <a:rPr lang="zh-CN" altLang="en-US" dirty="0" smtClean="0">
                <a:latin typeface="+mn-ea"/>
              </a:rPr>
              <a:t>求解</a:t>
            </a:r>
            <a:r>
              <a:rPr lang="en-US" altLang="zh-CN" dirty="0" smtClean="0"/>
              <a:t>MFCM</a:t>
            </a:r>
          </a:p>
          <a:p>
            <a:pPr lvl="1"/>
            <a:r>
              <a:rPr lang="zh-CN" altLang="en-US" dirty="0" smtClean="0"/>
              <a:t>使用两种方法处理其中的约束条件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惩罚处理约束方法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MFCM1</a:t>
            </a:r>
            <a:r>
              <a:rPr lang="zh-CN" altLang="en-US" b="1" dirty="0" smtClean="0">
                <a:solidFill>
                  <a:srgbClr val="FF0000"/>
                </a:solidFill>
              </a:rPr>
              <a:t>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指数融入约束方法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MFCM2</a:t>
            </a:r>
            <a:r>
              <a:rPr lang="zh-CN" altLang="en-US" b="1" dirty="0" smtClean="0">
                <a:solidFill>
                  <a:srgbClr val="FF0000"/>
                </a:solidFill>
              </a:rPr>
              <a:t>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>
                <a:latin typeface="+mn-ea"/>
              </a:rPr>
              <a:t>具体</a:t>
            </a:r>
            <a:r>
              <a:rPr lang="zh-CN" altLang="en-US" dirty="0" smtClean="0">
                <a:latin typeface="+mn-ea"/>
                <a:cs typeface="Arial" pitchFamily="34" charset="0"/>
              </a:rPr>
              <a:t>算法</a:t>
            </a:r>
            <a:r>
              <a:rPr lang="zh-CN" altLang="en-US" dirty="0" smtClean="0">
                <a:latin typeface="+mn-ea"/>
              </a:rPr>
              <a:t>见博士论文</a:t>
            </a:r>
            <a:r>
              <a:rPr lang="en-US" altLang="zh-CN" dirty="0" smtClean="0"/>
              <a:t>P64-66 </a:t>
            </a:r>
            <a:r>
              <a:rPr lang="zh-CN" altLang="en-US" dirty="0" smtClean="0"/>
              <a:t>或 </a:t>
            </a:r>
            <a:r>
              <a:rPr lang="en-US" altLang="zh-CN" i="1" dirty="0" smtClean="0"/>
              <a:t>J. Wu &amp; T. Li (2</a:t>
            </a:r>
            <a:r>
              <a:rPr lang="en-US" altLang="zh-CN" i="1" baseline="30000" dirty="0" smtClean="0"/>
              <a:t>nd</a:t>
            </a:r>
            <a:r>
              <a:rPr lang="en-US" altLang="zh-CN" i="1" dirty="0" smtClean="0"/>
              <a:t> Netflix-KDD Workshop, 2008)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000240"/>
            <a:ext cx="38385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2054708"/>
            <a:ext cx="3071834" cy="83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357430"/>
            <a:ext cx="214314" cy="145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8662" y="3571876"/>
            <a:ext cx="9620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2" y="3286124"/>
            <a:ext cx="6643734" cy="87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虚尾箭头 14"/>
          <p:cNvSpPr/>
          <p:nvPr/>
        </p:nvSpPr>
        <p:spPr>
          <a:xfrm>
            <a:off x="3500430" y="5429264"/>
            <a:ext cx="285752" cy="17145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虚尾箭头 15"/>
          <p:cNvSpPr/>
          <p:nvPr/>
        </p:nvSpPr>
        <p:spPr>
          <a:xfrm>
            <a:off x="3500430" y="5743592"/>
            <a:ext cx="285752" cy="171451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MF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vs. MFCM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53118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当因子数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K=40</a:t>
            </a:r>
            <a:r>
              <a:rPr lang="zh-CN" altLang="en-US" dirty="0" smtClean="0"/>
              <a:t>，算法</a:t>
            </a:r>
            <a:r>
              <a:rPr lang="en-US" altLang="zh-CN" dirty="0" smtClean="0"/>
              <a:t>MF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MFCM1</a:t>
            </a:r>
            <a:r>
              <a:rPr lang="zh-CN" altLang="en-US" dirty="0" smtClean="0"/>
              <a:t>的惩罚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系数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λ=0.025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，而算法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MFCM2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的惩罚系数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λ=0.0002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且对应的动量</a:t>
            </a:r>
            <a:r>
              <a:rPr lang="el-GR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μ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  <a:ea typeface="Cambria Math" pitchFamily="18" charset="0"/>
              </a:rPr>
              <a:t>=0.85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时，</a:t>
            </a:r>
            <a:r>
              <a:rPr lang="zh-CN" altLang="en-US" dirty="0" smtClean="0"/>
              <a:t>各个算法获得的预测误差见下表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600" dirty="0" smtClean="0"/>
          </a:p>
          <a:p>
            <a:r>
              <a:rPr lang="zh-CN" altLang="en-US" dirty="0" smtClean="0"/>
              <a:t>结果表明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算法</a:t>
            </a:r>
            <a:r>
              <a:rPr lang="en-US" altLang="zh-CN" b="1" dirty="0" smtClean="0">
                <a:solidFill>
                  <a:srgbClr val="FF0000"/>
                </a:solidFill>
              </a:rPr>
              <a:t>MFCM1</a:t>
            </a:r>
            <a:r>
              <a:rPr lang="zh-CN" altLang="en-US" dirty="0" smtClean="0"/>
              <a:t>的预测</a:t>
            </a:r>
            <a:r>
              <a:rPr lang="zh-CN" altLang="en-US" b="1" dirty="0" smtClean="0">
                <a:solidFill>
                  <a:srgbClr val="FF0000"/>
                </a:solidFill>
              </a:rPr>
              <a:t>精度高于</a:t>
            </a:r>
            <a:r>
              <a:rPr lang="en-US" altLang="zh-CN" dirty="0" smtClean="0"/>
              <a:t>MF</a:t>
            </a:r>
            <a:r>
              <a:rPr lang="zh-CN" altLang="en-US" dirty="0" smtClean="0"/>
              <a:t>，但</a:t>
            </a:r>
            <a:r>
              <a:rPr lang="en-US" altLang="zh-CN" dirty="0" smtClean="0"/>
              <a:t>MFCM1</a:t>
            </a:r>
            <a:r>
              <a:rPr lang="zh-CN" altLang="en-US" dirty="0" smtClean="0"/>
              <a:t>最终获得的概率矩阵</a:t>
            </a:r>
            <a:r>
              <a:rPr lang="zh-CN" altLang="en-US" b="1" dirty="0" smtClean="0">
                <a:solidFill>
                  <a:srgbClr val="FF0000"/>
                </a:solidFill>
              </a:rPr>
              <a:t>并不严格满足</a:t>
            </a:r>
            <a:r>
              <a:rPr lang="zh-CN" altLang="en-US" dirty="0" smtClean="0"/>
              <a:t>约束条件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算法</a:t>
            </a:r>
            <a:r>
              <a:rPr lang="en-US" altLang="zh-CN" b="1" dirty="0" smtClean="0">
                <a:solidFill>
                  <a:srgbClr val="FF0000"/>
                </a:solidFill>
              </a:rPr>
              <a:t>MFCM2</a:t>
            </a:r>
            <a:r>
              <a:rPr lang="zh-CN" altLang="en-US" dirty="0" smtClean="0"/>
              <a:t>的预测</a:t>
            </a:r>
            <a:r>
              <a:rPr lang="zh-CN" altLang="en-US" b="1" dirty="0" smtClean="0">
                <a:solidFill>
                  <a:srgbClr val="FF0000"/>
                </a:solidFill>
              </a:rPr>
              <a:t>精度低于</a:t>
            </a:r>
            <a:r>
              <a:rPr lang="en-US" altLang="zh-CN" dirty="0" smtClean="0"/>
              <a:t>MF </a:t>
            </a:r>
            <a:r>
              <a:rPr lang="zh-CN" altLang="en-US" dirty="0" smtClean="0"/>
              <a:t>，但</a:t>
            </a:r>
            <a:r>
              <a:rPr lang="en-US" altLang="zh-CN" dirty="0" smtClean="0"/>
              <a:t>MFCM2</a:t>
            </a:r>
            <a:r>
              <a:rPr lang="zh-CN" altLang="en-US" dirty="0" smtClean="0"/>
              <a:t>最终获得的概率矩阵</a:t>
            </a:r>
            <a:r>
              <a:rPr lang="zh-CN" altLang="en-US" b="1" dirty="0" smtClean="0">
                <a:solidFill>
                  <a:srgbClr val="FF0000"/>
                </a:solidFill>
              </a:rPr>
              <a:t>严格满足</a:t>
            </a:r>
            <a:r>
              <a:rPr lang="zh-CN" altLang="en-US" dirty="0" smtClean="0"/>
              <a:t>约束条件</a:t>
            </a:r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524000" y="235743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算法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迭代步数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Probe RMSE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MF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37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 smtClean="0"/>
                        <a:t>0.920124</a:t>
                      </a:r>
                      <a:endParaRPr lang="zh-CN" altLang="en-US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MFCM1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0.918029</a:t>
                      </a:r>
                      <a:endParaRPr lang="zh-CN" altLang="en-US" i="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MFCM2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0.922317</a:t>
                      </a:r>
                      <a:endParaRPr lang="zh-CN" altLang="en-US" i="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MF</a:t>
            </a:r>
            <a:r>
              <a:rPr lang="zh-CN" altLang="en-US" dirty="0" smtClean="0"/>
              <a:t>模型 </a:t>
            </a:r>
            <a:r>
              <a:rPr lang="en-US" altLang="zh-CN" dirty="0" smtClean="0"/>
              <a:t>vs. MFCM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——Factor——</a:t>
            </a:r>
            <a:r>
              <a:rPr lang="zh-CN" altLang="en-US" dirty="0" smtClean="0"/>
              <a:t>实验结果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类似于</a:t>
            </a:r>
            <a:r>
              <a:rPr lang="en-US" altLang="zh-CN" dirty="0" smtClean="0"/>
              <a:t>MF</a:t>
            </a:r>
            <a:r>
              <a:rPr lang="zh-CN" altLang="en-US" dirty="0" smtClean="0"/>
              <a:t>算法，对于</a:t>
            </a:r>
            <a:r>
              <a:rPr lang="zh-CN" altLang="en-US" dirty="0" smtClean="0">
                <a:solidFill>
                  <a:srgbClr val="FF0000"/>
                </a:solidFill>
              </a:rPr>
              <a:t>更小的学习率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MFCM1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MFCM2</a:t>
            </a:r>
            <a:r>
              <a:rPr lang="zh-CN" altLang="en-US" dirty="0" smtClean="0"/>
              <a:t>算法获得更低的预测误差，但同时收敛速度也变得更慢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同样可以使用</a:t>
            </a:r>
            <a:r>
              <a:rPr lang="zh-CN" altLang="en-US" dirty="0" smtClean="0">
                <a:solidFill>
                  <a:srgbClr val="FF0000"/>
                </a:solidFill>
              </a:rPr>
              <a:t>逐渐降低学习率</a:t>
            </a:r>
            <a:r>
              <a:rPr lang="zh-CN" altLang="en-US" dirty="0" smtClean="0"/>
              <a:t>的方法在更少的迭代次数中获得更高的预测精度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具体见 </a:t>
            </a:r>
            <a:r>
              <a:rPr lang="en-US" altLang="zh-CN" i="1" dirty="0" smtClean="0"/>
              <a:t>J. Wu &amp; T. Li (2</a:t>
            </a:r>
            <a:r>
              <a:rPr lang="en-US" altLang="zh-CN" i="1" baseline="30000" dirty="0" smtClean="0"/>
              <a:t>nd</a:t>
            </a:r>
            <a:r>
              <a:rPr lang="en-US" altLang="zh-CN" i="1" dirty="0" smtClean="0"/>
              <a:t> Netflix-KDD Workshop, 2008)</a:t>
            </a:r>
            <a:endParaRPr lang="en-US" altLang="zh-CN" dirty="0" smtClean="0"/>
          </a:p>
          <a:p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524000" y="1976128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 smtClean="0"/>
                        <a:t>算法</a:t>
                      </a:r>
                      <a:endParaRPr lang="zh-CN" altLang="en-US" i="0" dirty="0"/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 smtClean="0"/>
                        <a:t>学习率</a:t>
                      </a:r>
                      <a:r>
                        <a:rPr lang="zh-CN" altLang="en-US" i="0" baseline="0" dirty="0" smtClean="0"/>
                        <a:t> </a:t>
                      </a:r>
                      <a:r>
                        <a:rPr lang="el-GR" altLang="zh-CN" i="0" baseline="0" dirty="0" smtClean="0"/>
                        <a:t>η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i="0" dirty="0" smtClean="0"/>
                        <a:t>迭代步数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 smtClean="0"/>
                        <a:t>Probe RMSE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</a:rPr>
                        <a:t>MFCM1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zh-CN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0.918029</a:t>
                      </a:r>
                      <a:endParaRPr lang="zh-CN" altLang="en-US" i="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zh-CN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0.916028</a:t>
                      </a:r>
                      <a:endParaRPr lang="zh-CN" altLang="en-US" i="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176</a:t>
                      </a:r>
                      <a:endParaRPr lang="zh-CN" altLang="en-US" i="0" dirty="0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0.915017</a:t>
                      </a:r>
                      <a:endParaRPr lang="zh-CN" altLang="en-US" i="0" dirty="0"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b="1" i="0" dirty="0" smtClean="0">
                          <a:solidFill>
                            <a:srgbClr val="FF0000"/>
                          </a:solidFill>
                        </a:rPr>
                        <a:t>MFCM2</a:t>
                      </a:r>
                      <a:endParaRPr lang="zh-CN" altLang="en-US" sz="1800" b="1" i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0.006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  <a:endParaRPr lang="zh-CN" altLang="en-US" i="0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0.923233</a:t>
                      </a:r>
                      <a:endParaRPr lang="zh-CN" altLang="en-US" i="0" dirty="0"/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0.004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  <a:endParaRPr lang="zh-CN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0.922317</a:t>
                      </a:r>
                      <a:endParaRPr lang="zh-CN" altLang="en-US" i="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zh-CN" altLang="en-US" i="0" dirty="0"/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199</a:t>
                      </a:r>
                      <a:endParaRPr lang="zh-CN" alt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0.921644</a:t>
                      </a:r>
                      <a:endParaRPr lang="zh-CN" altLang="en-US" i="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推荐系统</a:t>
            </a:r>
            <a:endParaRPr lang="en-US" altLang="zh-CN" dirty="0" smtClean="0"/>
          </a:p>
          <a:p>
            <a:r>
              <a:rPr lang="en-US" altLang="zh-CN" dirty="0" smtClean="0"/>
              <a:t>Netflix Prize</a:t>
            </a:r>
          </a:p>
          <a:p>
            <a:r>
              <a:rPr lang="zh-CN" altLang="en-US" dirty="0" smtClean="0"/>
              <a:t>协同过滤（</a:t>
            </a:r>
            <a:r>
              <a:rPr lang="en-US" altLang="zh-CN" dirty="0" smtClean="0"/>
              <a:t>Collaborative Filtering</a:t>
            </a:r>
            <a:r>
              <a:rPr lang="zh-CN" altLang="en-US" dirty="0" smtClean="0"/>
              <a:t>）问题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6" name="Picture 2" descr="D:\WhatIHaveDone\Phd-Thesis\slide_thesis\imgs\3_200911201514321TTdf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3F8FB"/>
              </a:clrFrom>
              <a:clrTo>
                <a:srgbClr val="F3F8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4046568"/>
            <a:ext cx="3125792" cy="24542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模型组合方法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模型组合方法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单个模型</a:t>
            </a:r>
            <a:r>
              <a:rPr lang="zh-CN" altLang="en-US" dirty="0" smtClean="0"/>
              <a:t>通常只考虑可以产生推荐的因素中的</a:t>
            </a:r>
            <a:r>
              <a:rPr lang="zh-CN" altLang="en-US" dirty="0" smtClean="0">
                <a:solidFill>
                  <a:srgbClr val="FF0000"/>
                </a:solidFill>
              </a:rPr>
              <a:t>某个方面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邻居模型</a:t>
            </a:r>
            <a:r>
              <a:rPr lang="zh-CN" altLang="en-US" dirty="0" smtClean="0"/>
              <a:t>只考虑评分数据中的</a:t>
            </a:r>
            <a:r>
              <a:rPr lang="zh-CN" altLang="en-US" b="1" dirty="0" smtClean="0">
                <a:solidFill>
                  <a:srgbClr val="FF0000"/>
                </a:solidFill>
              </a:rPr>
              <a:t>局部作用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因子模型</a:t>
            </a:r>
            <a:r>
              <a:rPr lang="zh-CN" altLang="en-US" dirty="0" smtClean="0"/>
              <a:t>只考虑评分数据中的</a:t>
            </a:r>
            <a:r>
              <a:rPr lang="zh-CN" altLang="en-US" b="1" dirty="0" smtClean="0">
                <a:solidFill>
                  <a:srgbClr val="FF0000"/>
                </a:solidFill>
              </a:rPr>
              <a:t>全局作用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组合多个模型</a:t>
            </a:r>
            <a:r>
              <a:rPr lang="zh-CN" altLang="en-US" dirty="0" smtClean="0"/>
              <a:t>的预测结果以便同时考虑</a:t>
            </a:r>
            <a:r>
              <a:rPr lang="zh-CN" altLang="en-US" dirty="0" smtClean="0">
                <a:solidFill>
                  <a:srgbClr val="FF0000"/>
                </a:solidFill>
              </a:rPr>
              <a:t>多种因素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40" name="标题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组合方法的基本框架</a:t>
            </a:r>
            <a:endParaRPr lang="zh-CN" altLang="en-US" dirty="0"/>
          </a:p>
        </p:txBody>
      </p:sp>
      <p:sp>
        <p:nvSpPr>
          <p:cNvPr id="42" name="内容占位符 4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模型组合方法</a:t>
            </a:r>
            <a:endParaRPr lang="zh-CN" altLang="en-US" dirty="0"/>
          </a:p>
        </p:txBody>
      </p:sp>
      <p:sp>
        <p:nvSpPr>
          <p:cNvPr id="41" name="内容占位符 4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训练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利用</a:t>
            </a:r>
            <a:r>
              <a:rPr lang="en-US" altLang="zh-CN" dirty="0" smtClean="0"/>
              <a:t>FPTS</a:t>
            </a:r>
            <a:r>
              <a:rPr lang="zh-CN" altLang="en-US" b="1" dirty="0" smtClean="0">
                <a:solidFill>
                  <a:srgbClr val="FF0000"/>
                </a:solidFill>
              </a:rPr>
              <a:t>分别训练</a:t>
            </a:r>
            <a:r>
              <a:rPr lang="zh-CN" altLang="en-US" dirty="0" smtClean="0"/>
              <a:t>各个模型；记第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k</a:t>
            </a:r>
            <a:r>
              <a:rPr lang="zh-CN" altLang="en-US" dirty="0" smtClean="0"/>
              <a:t>个模型对</a:t>
            </a:r>
            <a:r>
              <a:rPr lang="en-US" altLang="zh-CN" b="1" dirty="0" smtClean="0">
                <a:solidFill>
                  <a:srgbClr val="FF0000"/>
                </a:solidFill>
              </a:rPr>
              <a:t>Probe Set</a:t>
            </a:r>
            <a:r>
              <a:rPr lang="zh-CN" altLang="en-US" dirty="0" smtClean="0"/>
              <a:t>的预测评分为                    ，并记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把</a:t>
            </a:r>
            <a:r>
              <a:rPr lang="en-US" altLang="zh-CN" dirty="0" smtClean="0"/>
              <a:t>Probe Set</a:t>
            </a:r>
            <a:r>
              <a:rPr lang="zh-CN" altLang="en-US" dirty="0" smtClean="0"/>
              <a:t>放回</a:t>
            </a:r>
            <a:r>
              <a:rPr lang="en-US" altLang="zh-CN" dirty="0" smtClean="0"/>
              <a:t>FPTS</a:t>
            </a:r>
            <a:r>
              <a:rPr lang="zh-CN" altLang="en-US" dirty="0" smtClean="0"/>
              <a:t>，使用</a:t>
            </a:r>
            <a:r>
              <a:rPr lang="en-US" altLang="zh-CN" dirty="0" smtClean="0"/>
              <a:t>WTS</a:t>
            </a:r>
            <a:r>
              <a:rPr lang="zh-CN" altLang="en-US" b="1" dirty="0" smtClean="0">
                <a:solidFill>
                  <a:srgbClr val="FF0000"/>
                </a:solidFill>
              </a:rPr>
              <a:t>重新训练</a:t>
            </a:r>
            <a:r>
              <a:rPr lang="zh-CN" altLang="en-US" dirty="0" smtClean="0"/>
              <a:t>每个模型（训练过程中所使用的模型参数完全同上一步）；记第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k</a:t>
            </a:r>
            <a:r>
              <a:rPr lang="zh-CN" altLang="en-US" dirty="0" smtClean="0"/>
              <a:t>个模型对</a:t>
            </a:r>
            <a:r>
              <a:rPr lang="en-US" altLang="zh-CN" b="1" dirty="0" smtClean="0">
                <a:solidFill>
                  <a:srgbClr val="FF0000"/>
                </a:solidFill>
              </a:rPr>
              <a:t>Qualifying Set</a:t>
            </a:r>
            <a:r>
              <a:rPr lang="zh-CN" altLang="en-US" dirty="0" smtClean="0"/>
              <a:t>的预测评分为                    ，并记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3000" dirty="0" smtClean="0"/>
          </a:p>
          <a:p>
            <a:r>
              <a:rPr lang="zh-CN" altLang="en-US" dirty="0" smtClean="0"/>
              <a:t>组合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利用各个模型获得的</a:t>
            </a:r>
            <a:r>
              <a:rPr lang="en-US" altLang="zh-CN" dirty="0" smtClean="0"/>
              <a:t>Probe Set</a:t>
            </a:r>
            <a:r>
              <a:rPr lang="zh-CN" altLang="en-US" dirty="0" smtClean="0"/>
              <a:t>上的预测评分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X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Probe Set</a:t>
            </a:r>
            <a:r>
              <a:rPr lang="zh-CN" altLang="en-US" dirty="0" smtClean="0"/>
              <a:t>上的真实评分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b</a:t>
            </a:r>
            <a:r>
              <a:rPr lang="zh-CN" altLang="en-US" dirty="0" smtClean="0"/>
              <a:t>，训练模型组合方法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f(·)</a:t>
            </a:r>
            <a:r>
              <a:rPr lang="zh-CN" altLang="en-US" dirty="0" smtClean="0"/>
              <a:t>；最终获得</a:t>
            </a:r>
            <a:r>
              <a:rPr lang="en-US" altLang="zh-CN" dirty="0" smtClean="0"/>
              <a:t>Qualifying Set</a:t>
            </a:r>
            <a:r>
              <a:rPr lang="zh-CN" altLang="en-US" dirty="0" smtClean="0"/>
              <a:t>上的组合预测评分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f(Y)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28794" y="2163549"/>
            <a:ext cx="3773803" cy="897133"/>
            <a:chOff x="1165" y="1319014"/>
            <a:chExt cx="4492623" cy="1068015"/>
          </a:xfrm>
          <a:solidFill>
            <a:schemeClr val="accent3">
              <a:lumMod val="75000"/>
            </a:schemeClr>
          </a:solidFill>
        </p:grpSpPr>
        <p:sp>
          <p:nvSpPr>
            <p:cNvPr id="8" name="圆角矩形 7"/>
            <p:cNvSpPr/>
            <p:nvPr/>
          </p:nvSpPr>
          <p:spPr>
            <a:xfrm>
              <a:off x="1165" y="1319014"/>
              <a:ext cx="4492623" cy="106801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圆角矩形 4"/>
            <p:cNvSpPr/>
            <p:nvPr/>
          </p:nvSpPr>
          <p:spPr>
            <a:xfrm>
              <a:off x="32446" y="1350295"/>
              <a:ext cx="4430061" cy="1005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6093432" y="2163550"/>
            <a:ext cx="631825" cy="900118"/>
          </a:xfrm>
          <a:custGeom>
            <a:avLst/>
            <a:gdLst>
              <a:gd name="connsiteX0" fmla="*/ 73672 w 689050"/>
              <a:gd name="connsiteY0" fmla="*/ 0 h 1031409"/>
              <a:gd name="connsiteX1" fmla="*/ 689050 w 689050"/>
              <a:gd name="connsiteY1" fmla="*/ 0 h 1031409"/>
              <a:gd name="connsiteX2" fmla="*/ 429031 w 689050"/>
              <a:gd name="connsiteY2" fmla="*/ 1031409 h 1031409"/>
              <a:gd name="connsiteX3" fmla="*/ 95340 w 689050"/>
              <a:gd name="connsiteY3" fmla="*/ 1031409 h 1031409"/>
              <a:gd name="connsiteX4" fmla="*/ 0 w 689050"/>
              <a:gd name="connsiteY4" fmla="*/ 966404 h 1031409"/>
              <a:gd name="connsiteX5" fmla="*/ 0 w 689050"/>
              <a:gd name="connsiteY5" fmla="*/ 78006 h 1031409"/>
              <a:gd name="connsiteX6" fmla="*/ 73672 w 689050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050" h="1031409">
                <a:moveTo>
                  <a:pt x="73672" y="0"/>
                </a:moveTo>
                <a:lnTo>
                  <a:pt x="689050" y="0"/>
                </a:lnTo>
                <a:lnTo>
                  <a:pt x="429031" y="1031409"/>
                </a:lnTo>
                <a:lnTo>
                  <a:pt x="95340" y="1031409"/>
                </a:lnTo>
                <a:lnTo>
                  <a:pt x="0" y="966404"/>
                </a:lnTo>
                <a:lnTo>
                  <a:pt x="0" y="78006"/>
                </a:lnTo>
                <a:lnTo>
                  <a:pt x="73672" y="0"/>
                </a:lnTo>
                <a:close/>
              </a:path>
            </a:pathLst>
          </a:cu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559853" y="2163549"/>
            <a:ext cx="1500198" cy="900119"/>
          </a:xfrm>
          <a:custGeom>
            <a:avLst/>
            <a:gdLst>
              <a:gd name="connsiteX0" fmla="*/ 277353 w 1716125"/>
              <a:gd name="connsiteY0" fmla="*/ 0 h 1031409"/>
              <a:gd name="connsiteX1" fmla="*/ 1633785 w 1716125"/>
              <a:gd name="connsiteY1" fmla="*/ 0 h 1031409"/>
              <a:gd name="connsiteX2" fmla="*/ 1716125 w 1716125"/>
              <a:gd name="connsiteY2" fmla="*/ 65005 h 1031409"/>
              <a:gd name="connsiteX3" fmla="*/ 1716125 w 1716125"/>
              <a:gd name="connsiteY3" fmla="*/ 953403 h 1031409"/>
              <a:gd name="connsiteX4" fmla="*/ 1651120 w 1716125"/>
              <a:gd name="connsiteY4" fmla="*/ 1031409 h 1031409"/>
              <a:gd name="connsiteX5" fmla="*/ 0 w 1716125"/>
              <a:gd name="connsiteY5" fmla="*/ 1031409 h 1031409"/>
              <a:gd name="connsiteX6" fmla="*/ 277353 w 1716125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6125" h="1031409">
                <a:moveTo>
                  <a:pt x="277353" y="0"/>
                </a:moveTo>
                <a:lnTo>
                  <a:pt x="1633785" y="0"/>
                </a:lnTo>
                <a:lnTo>
                  <a:pt x="1716125" y="65005"/>
                </a:lnTo>
                <a:lnTo>
                  <a:pt x="1716125" y="953403"/>
                </a:lnTo>
                <a:lnTo>
                  <a:pt x="1651120" y="1031409"/>
                </a:lnTo>
                <a:lnTo>
                  <a:pt x="0" y="1031409"/>
                </a:lnTo>
                <a:lnTo>
                  <a:pt x="277353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6971812" y="2475495"/>
            <a:ext cx="928694" cy="2476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12"/>
          <p:cNvSpPr txBox="1"/>
          <p:nvPr/>
        </p:nvSpPr>
        <p:spPr>
          <a:xfrm>
            <a:off x="1928794" y="2134974"/>
            <a:ext cx="328614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Impact" pitchFamily="34" charset="0"/>
              </a:rPr>
              <a:t>First Part of Training</a:t>
            </a:r>
          </a:p>
          <a:p>
            <a:pPr lvl="0">
              <a:lnSpc>
                <a:spcPts val="228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Impact" pitchFamily="34" charset="0"/>
              </a:rPr>
              <a:t>Set (FPTS)</a:t>
            </a:r>
            <a:endParaRPr lang="zh-CN" altLang="en-US" sz="20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59787" y="2134974"/>
            <a:ext cx="857256" cy="579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Probe</a:t>
            </a:r>
          </a:p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7368" y="2134974"/>
            <a:ext cx="69974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Quiz</a:t>
            </a:r>
          </a:p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59985" y="2492164"/>
            <a:ext cx="556865" cy="5796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r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Test</a:t>
            </a:r>
          </a:p>
          <a:p>
            <a:pPr lvl="0" algn="r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4294398"/>
            <a:ext cx="928694" cy="27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组合 51"/>
          <p:cNvGrpSpPr/>
          <p:nvPr/>
        </p:nvGrpSpPr>
        <p:grpSpPr>
          <a:xfrm>
            <a:off x="1928794" y="4100517"/>
            <a:ext cx="3773803" cy="897133"/>
            <a:chOff x="1165" y="1319014"/>
            <a:chExt cx="4492623" cy="1068015"/>
          </a:xfrm>
          <a:solidFill>
            <a:schemeClr val="accent3">
              <a:lumMod val="75000"/>
            </a:schemeClr>
          </a:solidFill>
        </p:grpSpPr>
        <p:sp>
          <p:nvSpPr>
            <p:cNvPr id="53" name="圆角矩形 52"/>
            <p:cNvSpPr/>
            <p:nvPr/>
          </p:nvSpPr>
          <p:spPr>
            <a:xfrm>
              <a:off x="1165" y="1319014"/>
              <a:ext cx="4492623" cy="106801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圆角矩形 4"/>
            <p:cNvSpPr/>
            <p:nvPr/>
          </p:nvSpPr>
          <p:spPr>
            <a:xfrm>
              <a:off x="32446" y="1350295"/>
              <a:ext cx="4430061" cy="1005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55" name="任意多边形 54"/>
          <p:cNvSpPr/>
          <p:nvPr/>
        </p:nvSpPr>
        <p:spPr>
          <a:xfrm>
            <a:off x="5748653" y="4100518"/>
            <a:ext cx="631825" cy="900118"/>
          </a:xfrm>
          <a:custGeom>
            <a:avLst/>
            <a:gdLst>
              <a:gd name="connsiteX0" fmla="*/ 73672 w 689050"/>
              <a:gd name="connsiteY0" fmla="*/ 0 h 1031409"/>
              <a:gd name="connsiteX1" fmla="*/ 689050 w 689050"/>
              <a:gd name="connsiteY1" fmla="*/ 0 h 1031409"/>
              <a:gd name="connsiteX2" fmla="*/ 429031 w 689050"/>
              <a:gd name="connsiteY2" fmla="*/ 1031409 h 1031409"/>
              <a:gd name="connsiteX3" fmla="*/ 95340 w 689050"/>
              <a:gd name="connsiteY3" fmla="*/ 1031409 h 1031409"/>
              <a:gd name="connsiteX4" fmla="*/ 0 w 689050"/>
              <a:gd name="connsiteY4" fmla="*/ 966404 h 1031409"/>
              <a:gd name="connsiteX5" fmla="*/ 0 w 689050"/>
              <a:gd name="connsiteY5" fmla="*/ 78006 h 1031409"/>
              <a:gd name="connsiteX6" fmla="*/ 73672 w 689050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050" h="1031409">
                <a:moveTo>
                  <a:pt x="73672" y="0"/>
                </a:moveTo>
                <a:lnTo>
                  <a:pt x="689050" y="0"/>
                </a:lnTo>
                <a:lnTo>
                  <a:pt x="429031" y="1031409"/>
                </a:lnTo>
                <a:lnTo>
                  <a:pt x="95340" y="1031409"/>
                </a:lnTo>
                <a:lnTo>
                  <a:pt x="0" y="966404"/>
                </a:lnTo>
                <a:lnTo>
                  <a:pt x="0" y="78006"/>
                </a:lnTo>
                <a:lnTo>
                  <a:pt x="73672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6559853" y="4100517"/>
            <a:ext cx="1500198" cy="900119"/>
          </a:xfrm>
          <a:custGeom>
            <a:avLst/>
            <a:gdLst>
              <a:gd name="connsiteX0" fmla="*/ 277353 w 1716125"/>
              <a:gd name="connsiteY0" fmla="*/ 0 h 1031409"/>
              <a:gd name="connsiteX1" fmla="*/ 1633785 w 1716125"/>
              <a:gd name="connsiteY1" fmla="*/ 0 h 1031409"/>
              <a:gd name="connsiteX2" fmla="*/ 1716125 w 1716125"/>
              <a:gd name="connsiteY2" fmla="*/ 65005 h 1031409"/>
              <a:gd name="connsiteX3" fmla="*/ 1716125 w 1716125"/>
              <a:gd name="connsiteY3" fmla="*/ 953403 h 1031409"/>
              <a:gd name="connsiteX4" fmla="*/ 1651120 w 1716125"/>
              <a:gd name="connsiteY4" fmla="*/ 1031409 h 1031409"/>
              <a:gd name="connsiteX5" fmla="*/ 0 w 1716125"/>
              <a:gd name="connsiteY5" fmla="*/ 1031409 h 1031409"/>
              <a:gd name="connsiteX6" fmla="*/ 277353 w 1716125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6125" h="1031409">
                <a:moveTo>
                  <a:pt x="277353" y="0"/>
                </a:moveTo>
                <a:lnTo>
                  <a:pt x="1633785" y="0"/>
                </a:lnTo>
                <a:lnTo>
                  <a:pt x="1716125" y="65005"/>
                </a:lnTo>
                <a:lnTo>
                  <a:pt x="1716125" y="953403"/>
                </a:lnTo>
                <a:lnTo>
                  <a:pt x="1651120" y="1031409"/>
                </a:lnTo>
                <a:lnTo>
                  <a:pt x="0" y="1031409"/>
                </a:lnTo>
                <a:lnTo>
                  <a:pt x="277353" y="0"/>
                </a:lnTo>
                <a:close/>
              </a:path>
            </a:pathLst>
          </a:cu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/>
          <p:nvPr/>
        </p:nvCxnSpPr>
        <p:spPr>
          <a:xfrm rot="5400000">
            <a:off x="6971812" y="4420605"/>
            <a:ext cx="928694" cy="2476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12"/>
          <p:cNvSpPr txBox="1"/>
          <p:nvPr/>
        </p:nvSpPr>
        <p:spPr>
          <a:xfrm>
            <a:off x="1928794" y="4071942"/>
            <a:ext cx="328614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Impact" pitchFamily="34" charset="0"/>
              </a:rPr>
              <a:t>First Part of Training</a:t>
            </a:r>
          </a:p>
          <a:p>
            <a:pPr lvl="0">
              <a:lnSpc>
                <a:spcPts val="228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Impact" pitchFamily="34" charset="0"/>
              </a:rPr>
              <a:t>Set (FPTS)</a:t>
            </a:r>
            <a:endParaRPr lang="zh-CN" altLang="en-US" sz="20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15008" y="4071942"/>
            <a:ext cx="857256" cy="5796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Probe</a:t>
            </a:r>
          </a:p>
          <a:p>
            <a:pPr lvl="0">
              <a:lnSpc>
                <a:spcPts val="188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16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786578" y="4429132"/>
            <a:ext cx="1330273" cy="5796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r">
              <a:lnSpc>
                <a:spcPts val="188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Impact" pitchFamily="34" charset="0"/>
              </a:rPr>
              <a:t>Qualifying Set</a:t>
            </a:r>
            <a:endParaRPr lang="zh-CN" altLang="en-US" sz="200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4098" name="Picture 2" descr="C:\DOCUME~1\Jinlong\LOCALS~1\Temp\PHV`}]Q)LGW}5PTRZ(9A(2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3714752"/>
            <a:ext cx="928694" cy="273634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3714752"/>
            <a:ext cx="1857388" cy="32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3610" y="1785927"/>
            <a:ext cx="971002" cy="30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0430" y="1785926"/>
            <a:ext cx="1785950" cy="320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  <p:bldP spid="13" grpId="0" animBg="1"/>
      <p:bldP spid="14" grpId="0" animBg="1"/>
      <p:bldP spid="26" grpId="0"/>
      <p:bldP spid="36" grpId="0"/>
      <p:bldP spid="37" grpId="0"/>
      <p:bldP spid="38" grpId="0"/>
      <p:bldP spid="55" grpId="0" animBg="1"/>
      <p:bldP spid="56" grpId="0" animBg="1"/>
      <p:bldP spid="58" grpId="0"/>
      <p:bldP spid="59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组合模型预测结果的常用方法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模型组合方法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线性回归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简单线性回归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即 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f(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X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) = 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X</a:t>
            </a:r>
            <a:r>
              <a:rPr lang="el-GR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β</a:t>
            </a:r>
            <a:r>
              <a:rPr lang="zh-CN" altLang="en-US" dirty="0" smtClean="0">
                <a:latin typeface="Cambria Math" pitchFamily="18" charset="0"/>
                <a:ea typeface="Cambria Math" pitchFamily="18" charset="0"/>
              </a:rPr>
              <a:t>，其中回归系数</a:t>
            </a:r>
            <a:r>
              <a:rPr lang="el-GR" altLang="zh-CN" dirty="0" smtClean="0">
                <a:latin typeface="Cambria Math" pitchFamily="18" charset="0"/>
                <a:ea typeface="Cambria Math" pitchFamily="18" charset="0"/>
              </a:rPr>
              <a:t>β</a:t>
            </a:r>
            <a:r>
              <a:rPr lang="zh-CN" altLang="en-US" dirty="0" smtClean="0">
                <a:latin typeface="Cambria Math" pitchFamily="18" charset="0"/>
                <a:ea typeface="Cambria Math" pitchFamily="18" charset="0"/>
              </a:rPr>
              <a:t>可以通过最小化如下目标函数获得：</a:t>
            </a:r>
            <a:endParaRPr lang="en-US" altLang="zh-CN" dirty="0" smtClean="0">
              <a:latin typeface="Cambria Math" pitchFamily="18" charset="0"/>
              <a:ea typeface="Cambria Math" pitchFamily="18" charset="0"/>
            </a:endParaRPr>
          </a:p>
          <a:p>
            <a:pPr lvl="2"/>
            <a:endParaRPr lang="en-US" altLang="zh-CN" sz="1400" dirty="0" smtClean="0">
              <a:latin typeface="Cambria Math" pitchFamily="18" charset="0"/>
              <a:ea typeface="Cambria Math" pitchFamily="18" charset="0"/>
            </a:endParaRPr>
          </a:p>
          <a:p>
            <a:pPr lvl="2">
              <a:buNone/>
            </a:pP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     </a:t>
            </a:r>
            <a:r>
              <a:rPr lang="zh-CN" altLang="en-US" dirty="0" smtClean="0">
                <a:latin typeface="Cambria Math" pitchFamily="18" charset="0"/>
                <a:ea typeface="Cambria Math" pitchFamily="18" charset="0"/>
              </a:rPr>
              <a:t>也即</a:t>
            </a:r>
            <a:endParaRPr lang="en-US" altLang="zh-CN" dirty="0" smtClean="0">
              <a:latin typeface="Cambria Math" pitchFamily="18" charset="0"/>
              <a:ea typeface="Cambria Math" pitchFamily="18" charset="0"/>
            </a:endParaRPr>
          </a:p>
          <a:p>
            <a:pPr lvl="1"/>
            <a:r>
              <a:rPr lang="zh-CN" altLang="en-US" dirty="0" smtClean="0"/>
              <a:t>分片线性回归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把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X</a:t>
            </a:r>
            <a:r>
              <a:rPr lang="zh-CN" altLang="en-US" dirty="0" smtClean="0"/>
              <a:t>中的</a:t>
            </a:r>
            <a:r>
              <a:rPr lang="zh-CN" altLang="en-US" b="1" dirty="0" smtClean="0">
                <a:solidFill>
                  <a:srgbClr val="FF0000"/>
                </a:solidFill>
              </a:rPr>
              <a:t>评分</a:t>
            </a:r>
            <a:r>
              <a:rPr lang="zh-CN" altLang="en-US" dirty="0" smtClean="0"/>
              <a:t>按照某种规则进行</a:t>
            </a:r>
            <a:r>
              <a:rPr lang="zh-CN" altLang="en-US" b="1" dirty="0" smtClean="0">
                <a:solidFill>
                  <a:srgbClr val="FF0000"/>
                </a:solidFill>
              </a:rPr>
              <a:t>分片</a:t>
            </a:r>
            <a:r>
              <a:rPr lang="zh-CN" altLang="en-US" dirty="0" smtClean="0"/>
              <a:t>，然后在每片中使用简单线性回归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通常使用</a:t>
            </a:r>
            <a:r>
              <a:rPr lang="zh-CN" altLang="en-US" b="1" dirty="0" smtClean="0">
                <a:solidFill>
                  <a:srgbClr val="FF0000"/>
                </a:solidFill>
              </a:rPr>
              <a:t>评分支持度</a:t>
            </a:r>
            <a:r>
              <a:rPr lang="zh-CN" altLang="en-US" dirty="0" smtClean="0"/>
              <a:t>进行分片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其输出层只有一个神经单元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sz="3600" dirty="0" smtClean="0"/>
          </a:p>
          <a:p>
            <a:r>
              <a:rPr lang="zh-CN" altLang="en-US" dirty="0" smtClean="0"/>
              <a:t>其他预测模型</a:t>
            </a:r>
            <a:endParaRPr lang="en-US" altLang="zh-CN" dirty="0" smtClean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5226" y="2214554"/>
            <a:ext cx="1795468" cy="27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08" y="2538091"/>
            <a:ext cx="2143140" cy="24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76" y="3786190"/>
            <a:ext cx="2071694" cy="26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NeuralNetwork.eps"/>
          <p:cNvPicPr>
            <a:picLocks noChangeAspect="1"/>
          </p:cNvPicPr>
          <p:nvPr/>
        </p:nvPicPr>
        <p:blipFill>
          <a:blip r:embed="rId5" cstate="print"/>
          <a:srcRect l="2239" t="3309" r="2239" b="7311"/>
          <a:stretch>
            <a:fillRect/>
          </a:stretch>
        </p:blipFill>
        <p:spPr>
          <a:xfrm>
            <a:off x="4572000" y="4294374"/>
            <a:ext cx="2214578" cy="1686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CF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模型组合方法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329642" cy="5311824"/>
          </a:xfrm>
        </p:spPr>
        <p:txBody>
          <a:bodyPr/>
          <a:lstStyle/>
          <a:p>
            <a:r>
              <a:rPr lang="zh-CN" altLang="en-US" dirty="0" smtClean="0"/>
              <a:t>我们选出</a:t>
            </a:r>
            <a:r>
              <a:rPr lang="en-US" altLang="zh-CN" dirty="0" smtClean="0">
                <a:solidFill>
                  <a:srgbClr val="FF0000"/>
                </a:solidFill>
              </a:rPr>
              <a:t>93</a:t>
            </a:r>
            <a:r>
              <a:rPr lang="zh-CN" altLang="en-US" dirty="0" smtClean="0"/>
              <a:t>个模型预测结果，这些结果来源于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邻居模型（</a:t>
            </a:r>
            <a:r>
              <a:rPr lang="en-US" altLang="zh-CN" b="1" dirty="0" smtClean="0">
                <a:solidFill>
                  <a:srgbClr val="FF0000"/>
                </a:solidFill>
              </a:rPr>
              <a:t>12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受限玻尔兹曼机模型（</a:t>
            </a:r>
            <a:r>
              <a:rPr lang="en-US" altLang="zh-CN" b="1" dirty="0" smtClean="0">
                <a:solidFill>
                  <a:srgbClr val="FF0000"/>
                </a:solidFill>
              </a:rPr>
              <a:t>15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因子模型（</a:t>
            </a:r>
            <a:r>
              <a:rPr lang="en-US" altLang="zh-CN" b="1" dirty="0" smtClean="0">
                <a:solidFill>
                  <a:srgbClr val="FF0000"/>
                </a:solidFill>
              </a:rPr>
              <a:t>41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聚类模型（</a:t>
            </a:r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几个模型的（序贯）组合结果（</a:t>
            </a:r>
            <a:r>
              <a:rPr lang="en-US" altLang="zh-CN" b="1" dirty="0" smtClean="0">
                <a:solidFill>
                  <a:srgbClr val="FF0000"/>
                </a:solidFill>
              </a:rPr>
              <a:t>18</a:t>
            </a:r>
            <a:r>
              <a:rPr lang="zh-CN" altLang="en-US" dirty="0" smtClean="0"/>
              <a:t>个）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zh-CN" altLang="en-US" dirty="0" smtClean="0">
                <a:solidFill>
                  <a:srgbClr val="FF0000"/>
                </a:solidFill>
              </a:rPr>
              <a:t>简单线性回归</a:t>
            </a:r>
            <a:r>
              <a:rPr lang="zh-CN" altLang="en-US" dirty="0" smtClean="0"/>
              <a:t>方法组合这</a:t>
            </a:r>
            <a:r>
              <a:rPr lang="en-US" altLang="zh-CN" dirty="0" smtClean="0"/>
              <a:t>93</a:t>
            </a:r>
            <a:r>
              <a:rPr lang="zh-CN" altLang="en-US" dirty="0" smtClean="0"/>
              <a:t>个预测结果，最终的</a:t>
            </a:r>
            <a:r>
              <a:rPr lang="zh-CN" altLang="en-US" dirty="0" smtClean="0">
                <a:solidFill>
                  <a:srgbClr val="FF0000"/>
                </a:solidFill>
              </a:rPr>
              <a:t>组合预测评分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在</a:t>
            </a:r>
            <a:r>
              <a:rPr lang="en-US" altLang="zh-CN" b="1" dirty="0" smtClean="0">
                <a:solidFill>
                  <a:srgbClr val="FF0000"/>
                </a:solidFill>
              </a:rPr>
              <a:t>Probe Set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为</a:t>
            </a:r>
            <a:r>
              <a:rPr lang="en-US" altLang="zh-CN" b="1" dirty="0" smtClean="0">
                <a:solidFill>
                  <a:srgbClr val="FF0000"/>
                </a:solidFill>
              </a:rPr>
              <a:t>0.8717</a:t>
            </a:r>
            <a:r>
              <a:rPr lang="en-US" altLang="zh-CN" dirty="0" smtClean="0"/>
              <a:t> 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b="1" dirty="0" smtClean="0">
                <a:solidFill>
                  <a:srgbClr val="FF0000"/>
                </a:solidFill>
              </a:rPr>
              <a:t>Quiz Set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为</a:t>
            </a:r>
            <a:r>
              <a:rPr lang="en-US" altLang="zh-CN" b="1" dirty="0" smtClean="0">
                <a:solidFill>
                  <a:srgbClr val="FF0000"/>
                </a:solidFill>
              </a:rPr>
              <a:t>0.8747</a:t>
            </a: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这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93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个模型名称具体见博士论文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P84-85</a:t>
            </a:r>
            <a:endParaRPr lang="zh-CN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 rot="10800000" flipV="1">
            <a:off x="457200" y="142852"/>
            <a:ext cx="6900882" cy="857256"/>
          </a:xfrm>
        </p:spPr>
        <p:txBody>
          <a:bodyPr>
            <a:normAutofit/>
          </a:bodyPr>
          <a:lstStyle/>
          <a:p>
            <a:r>
              <a:rPr lang="en-US" altLang="zh-CN" sz="3000" dirty="0" smtClean="0"/>
              <a:t>Part III</a:t>
            </a:r>
            <a:r>
              <a:rPr lang="zh-CN" altLang="en-US" sz="3000" dirty="0" smtClean="0"/>
              <a:t>：三维协同过滤</a:t>
            </a:r>
            <a:r>
              <a:rPr lang="en-US" altLang="zh-CN" sz="3000" dirty="0" smtClean="0"/>
              <a:t>——</a:t>
            </a:r>
            <a:r>
              <a:rPr lang="zh-CN" altLang="en-US" sz="3000" dirty="0" smtClean="0"/>
              <a:t>立方填补</a:t>
            </a:r>
            <a:endParaRPr lang="zh-CN" altLang="en-US" sz="300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立方填补的实际应用</a:t>
            </a:r>
            <a:endParaRPr lang="en-US" altLang="zh-CN" dirty="0" smtClean="0"/>
          </a:p>
          <a:p>
            <a:r>
              <a:rPr lang="zh-CN" altLang="en-US" dirty="0" smtClean="0"/>
              <a:t>立方填补模型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邻居（</a:t>
            </a:r>
            <a:r>
              <a:rPr lang="en-US" altLang="zh-CN" dirty="0" err="1" smtClean="0"/>
              <a:t>kNN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贝叶斯聚类（</a:t>
            </a:r>
            <a:r>
              <a:rPr lang="en-US" altLang="zh-CN" dirty="0" smtClean="0"/>
              <a:t>Bayesian Clustering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立方聚类（</a:t>
            </a:r>
            <a:r>
              <a:rPr lang="en-US" altLang="zh-CN" dirty="0" smtClean="0"/>
              <a:t>Cube Clustering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立方分解（</a:t>
            </a:r>
            <a:r>
              <a:rPr lang="en-US" altLang="zh-CN" dirty="0" smtClean="0"/>
              <a:t>Cube Factorization</a:t>
            </a:r>
            <a:r>
              <a:rPr lang="zh-CN" altLang="en-US" dirty="0" smtClean="0"/>
              <a:t>）模型</a:t>
            </a:r>
            <a:endParaRPr lang="en-US" altLang="zh-CN" dirty="0" smtClean="0"/>
          </a:p>
          <a:p>
            <a:r>
              <a:rPr lang="zh-CN" altLang="en-US" dirty="0" smtClean="0"/>
              <a:t>实验结果</a:t>
            </a:r>
            <a:endParaRPr lang="zh-CN" altLang="en-US" dirty="0"/>
          </a:p>
        </p:txBody>
      </p:sp>
      <p:pic>
        <p:nvPicPr>
          <p:cNvPr id="1026" name="Picture 2" descr="D:\picture\1600_0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024548" y="3929146"/>
            <a:ext cx="3619418" cy="2714564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三维协同过滤：立方填补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从数学上来讲，</a:t>
            </a:r>
            <a:r>
              <a:rPr lang="zh-CN" altLang="en-US" dirty="0" smtClean="0"/>
              <a:t>二维的协同过滤问题是</a:t>
            </a:r>
            <a:r>
              <a:rPr lang="zh-CN" altLang="en-US" dirty="0" smtClean="0">
                <a:solidFill>
                  <a:srgbClr val="FF0000"/>
                </a:solidFill>
              </a:rPr>
              <a:t>矩阵填补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问题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把矩阵填补扩展至三维的</a:t>
            </a:r>
            <a:r>
              <a:rPr lang="zh-CN" altLang="en-US" dirty="0" smtClean="0">
                <a:solidFill>
                  <a:srgbClr val="FF0000"/>
                </a:solidFill>
              </a:rPr>
              <a:t>立方填补（</a:t>
            </a:r>
            <a:r>
              <a:rPr lang="en-US" altLang="zh-CN" dirty="0" smtClean="0">
                <a:solidFill>
                  <a:srgbClr val="FF0000"/>
                </a:solidFill>
              </a:rPr>
              <a:t>Cube Completion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现实中存在立方填补的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吗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存在！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5214942" y="2143116"/>
            <a:ext cx="1785950" cy="17859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000232" y="2357430"/>
            <a:ext cx="1357322" cy="135732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虚尾箭头 11"/>
          <p:cNvSpPr/>
          <p:nvPr/>
        </p:nvSpPr>
        <p:spPr>
          <a:xfrm>
            <a:off x="3786182" y="2786058"/>
            <a:ext cx="928694" cy="460007"/>
          </a:xfrm>
          <a:prstGeom prst="stripedRight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实际应用</a:t>
            </a:r>
            <a:r>
              <a:rPr lang="en-US" altLang="zh-CN" dirty="0" smtClean="0"/>
              <a:t>1——</a:t>
            </a:r>
            <a:r>
              <a:rPr lang="zh-CN" altLang="en-US" dirty="0" smtClean="0"/>
              <a:t>个性化网页搜索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实际应用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3672" r="1855" b="7955"/>
          <a:stretch>
            <a:fillRect/>
          </a:stretch>
        </p:blipFill>
        <p:spPr bwMode="auto">
          <a:xfrm>
            <a:off x="71406" y="1109966"/>
            <a:ext cx="9001092" cy="539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5715008" y="1071546"/>
            <a:ext cx="142876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571604" y="1500175"/>
            <a:ext cx="1357322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3571868" y="1240742"/>
            <a:ext cx="1071570" cy="500066"/>
          </a:xfrm>
          <a:prstGeom prst="wedgeRectCallout">
            <a:avLst>
              <a:gd name="adj1" fmla="val -109366"/>
              <a:gd name="adj2" fmla="val 29055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关键词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71604" y="4857760"/>
            <a:ext cx="4929222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标注 15"/>
          <p:cNvSpPr/>
          <p:nvPr/>
        </p:nvSpPr>
        <p:spPr>
          <a:xfrm>
            <a:off x="7143768" y="4572008"/>
            <a:ext cx="1071570" cy="500066"/>
          </a:xfrm>
          <a:prstGeom prst="wedgeRectCallout">
            <a:avLst>
              <a:gd name="adj1" fmla="val -110789"/>
              <a:gd name="adj2" fmla="val 32102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网页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7143768" y="1428736"/>
            <a:ext cx="1071570" cy="500066"/>
          </a:xfrm>
          <a:prstGeom prst="wedgeRectCallout">
            <a:avLst>
              <a:gd name="adj1" fmla="val -96566"/>
              <a:gd name="adj2" fmla="val -77611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用户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实际应用</a:t>
            </a:r>
            <a:r>
              <a:rPr lang="en-US" altLang="zh-CN" dirty="0" smtClean="0"/>
              <a:t>2——</a:t>
            </a:r>
            <a:r>
              <a:rPr lang="zh-CN" altLang="en-US" dirty="0" smtClean="0"/>
              <a:t>个性化广告投放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实际应用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7" name="图片 16" descr="taoba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044114"/>
            <a:ext cx="8858280" cy="54567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00034" y="1000108"/>
            <a:ext cx="571504" cy="214314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1571604" y="1285860"/>
            <a:ext cx="1071570" cy="500066"/>
          </a:xfrm>
          <a:prstGeom prst="wedgeRectCallout">
            <a:avLst>
              <a:gd name="adj1" fmla="val -96566"/>
              <a:gd name="adj2" fmla="val -77611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用户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00232" y="4857760"/>
            <a:ext cx="4071966" cy="285752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6715140" y="5000636"/>
            <a:ext cx="1071570" cy="500066"/>
          </a:xfrm>
          <a:prstGeom prst="wedgeRectCallout">
            <a:avLst>
              <a:gd name="adj1" fmla="val -110789"/>
              <a:gd name="adj2" fmla="val -44088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产品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406" y="2143116"/>
            <a:ext cx="8929718" cy="1643074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标注 15"/>
          <p:cNvSpPr/>
          <p:nvPr/>
        </p:nvSpPr>
        <p:spPr>
          <a:xfrm>
            <a:off x="7929586" y="1285860"/>
            <a:ext cx="1071570" cy="500066"/>
          </a:xfrm>
          <a:prstGeom prst="wedgeRectCallout">
            <a:avLst>
              <a:gd name="adj1" fmla="val -170521"/>
              <a:gd name="adj2" fmla="val 126578"/>
            </a:avLst>
          </a:prstGeom>
          <a:solidFill>
            <a:schemeClr val="tx2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2" charset="-122"/>
                <a:ea typeface="黑体" pitchFamily="2" charset="-122"/>
              </a:rPr>
              <a:t>广告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术语和记号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记三个</a:t>
            </a:r>
            <a:r>
              <a:rPr lang="zh-CN" altLang="en-US" dirty="0" smtClean="0">
                <a:solidFill>
                  <a:srgbClr val="FF0000"/>
                </a:solidFill>
              </a:rPr>
              <a:t>维度</a:t>
            </a:r>
            <a:r>
              <a:rPr lang="zh-CN" altLang="en-US" dirty="0" smtClean="0"/>
              <a:t>分别为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X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Y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Z</a:t>
            </a:r>
            <a:endParaRPr lang="en-US" altLang="zh-CN" dirty="0" smtClean="0"/>
          </a:p>
          <a:p>
            <a:r>
              <a:rPr lang="zh-CN" altLang="en-US" dirty="0" smtClean="0"/>
              <a:t>统称三个维度上的</a:t>
            </a:r>
            <a:r>
              <a:rPr lang="zh-CN" altLang="en-US" dirty="0" smtClean="0">
                <a:solidFill>
                  <a:srgbClr val="FF0000"/>
                </a:solidFill>
              </a:rPr>
              <a:t>事物</a:t>
            </a:r>
            <a:r>
              <a:rPr lang="zh-CN" altLang="en-US" dirty="0" smtClean="0"/>
              <a:t>为</a:t>
            </a:r>
            <a:r>
              <a:rPr lang="zh-CN" altLang="en-US" dirty="0" smtClean="0">
                <a:solidFill>
                  <a:srgbClr val="FF0000"/>
                </a:solidFill>
              </a:rPr>
              <a:t>对象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记三个维度上的</a:t>
            </a:r>
            <a:r>
              <a:rPr lang="zh-CN" altLang="en-US" dirty="0" smtClean="0">
                <a:solidFill>
                  <a:srgbClr val="FF0000"/>
                </a:solidFill>
              </a:rPr>
              <a:t>对象数量</a:t>
            </a:r>
            <a:r>
              <a:rPr lang="zh-CN" altLang="en-US" dirty="0" smtClean="0"/>
              <a:t>分别记为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I </a:t>
            </a:r>
            <a:r>
              <a:rPr lang="zh-CN" altLang="en-US" dirty="0" smtClean="0"/>
              <a:t>、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J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K</a:t>
            </a: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</a:rPr>
              <a:t>只考虑</a:t>
            </a:r>
            <a:r>
              <a:rPr lang="zh-CN" altLang="en-US" dirty="0" smtClean="0">
                <a:solidFill>
                  <a:srgbClr val="FF0000"/>
                </a:solidFill>
                <a:latin typeface="Cambria Math" pitchFamily="18" charset="0"/>
              </a:rPr>
              <a:t>评分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</a:rPr>
              <a:t>取</a:t>
            </a:r>
            <a:r>
              <a:rPr lang="zh-CN" altLang="en-US" dirty="0" smtClean="0">
                <a:solidFill>
                  <a:srgbClr val="FF0000"/>
                </a:solidFill>
                <a:latin typeface="Cambria Math" pitchFamily="18" charset="0"/>
              </a:rPr>
              <a:t>二态值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</a:rPr>
              <a:t>，即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0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mbria Math" pitchFamily="18" charset="0"/>
              </a:rPr>
              <a:t>或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1</a:t>
            </a:r>
            <a:endParaRPr lang="zh-CN" altLang="en-US" dirty="0">
              <a:solidFill>
                <a:srgbClr val="FF0000"/>
              </a:solidFill>
              <a:latin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邻居（</a:t>
            </a:r>
            <a:r>
              <a:rPr lang="en-US" altLang="zh-CN" dirty="0" err="1" smtClean="0"/>
              <a:t>kNN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——KNN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难以应用</a:t>
            </a:r>
            <a:r>
              <a:rPr lang="zh-CN" altLang="en-US" dirty="0" smtClean="0"/>
              <a:t>：已知评分过于</a:t>
            </a:r>
            <a:r>
              <a:rPr lang="zh-CN" altLang="en-US" dirty="0" smtClean="0">
                <a:solidFill>
                  <a:srgbClr val="FF0000"/>
                </a:solidFill>
              </a:rPr>
              <a:t>稀疏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（ </a:t>
            </a:r>
            <a:r>
              <a:rPr lang="en-US" altLang="zh-CN" dirty="0" smtClean="0">
                <a:solidFill>
                  <a:srgbClr val="FF0000"/>
                </a:solidFill>
              </a:rPr>
              <a:t>≤ 2 </a:t>
            </a:r>
            <a:r>
              <a:rPr lang="en-US" altLang="zh-CN" sz="2000" dirty="0" smtClean="0">
                <a:solidFill>
                  <a:srgbClr val="FF0000"/>
                </a:solidFill>
              </a:rPr>
              <a:t>X</a:t>
            </a:r>
            <a:r>
              <a:rPr lang="en-US" altLang="zh-CN" dirty="0" smtClean="0">
                <a:solidFill>
                  <a:srgbClr val="FF0000"/>
                </a:solidFill>
              </a:rPr>
              <a:t> 10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-4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无法</a:t>
            </a:r>
            <a:r>
              <a:rPr lang="zh-CN" altLang="en-US" dirty="0" smtClean="0"/>
              <a:t>获得可靠的相似度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066" y="2027652"/>
            <a:ext cx="6334206" cy="447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中的协同过滤算法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Yep</a:t>
            </a:r>
            <a:r>
              <a:rPr lang="zh-CN" altLang="en-US" dirty="0" smtClean="0">
                <a:latin typeface="+mj-ea"/>
              </a:rPr>
              <a:t>，推荐系统 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>
                <a:latin typeface="Arial Black" pitchFamily="34" charset="0"/>
              </a:rPr>
              <a:t>——</a:t>
            </a:r>
            <a:r>
              <a:rPr lang="zh-CN" altLang="en-US" dirty="0" smtClean="0">
                <a:latin typeface="Arial Black" pitchFamily="34" charset="0"/>
              </a:rPr>
              <a:t>推荐系统</a:t>
            </a:r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依据信息检索的方式，</a:t>
            </a:r>
            <a:r>
              <a:rPr lang="zh-CN" altLang="en-US" sz="2400" dirty="0" smtClean="0">
                <a:solidFill>
                  <a:srgbClr val="FF0000"/>
                </a:solidFill>
              </a:rPr>
              <a:t>互联网</a:t>
            </a:r>
            <a:r>
              <a:rPr lang="zh-CN" altLang="en-US" sz="2400" dirty="0" smtClean="0"/>
              <a:t>的发展可分为三个阶段</a:t>
            </a:r>
            <a:endParaRPr lang="en-US" altLang="zh-CN" sz="2400" dirty="0" smtClean="0"/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门户网站</a:t>
            </a:r>
            <a:r>
              <a:rPr lang="zh-CN" altLang="en-US" sz="2000" dirty="0" smtClean="0"/>
              <a:t>阶段，典型代表为 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</a:rPr>
              <a:t>Yahoo</a:t>
            </a:r>
          </a:p>
          <a:p>
            <a:pPr lvl="2"/>
            <a:r>
              <a:rPr lang="zh-CN" altLang="en-US" sz="1600" dirty="0" smtClean="0"/>
              <a:t>为互联网上的重要信息提供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导航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搜索引擎</a:t>
            </a:r>
            <a:r>
              <a:rPr lang="zh-CN" altLang="en-US" sz="2000" dirty="0" smtClean="0"/>
              <a:t>阶段，典型代表为 </a:t>
            </a:r>
            <a:r>
              <a:rPr lang="en-US" altLang="zh-CN" sz="2000" b="1" dirty="0" smtClean="0">
                <a:solidFill>
                  <a:srgbClr val="FF0000"/>
                </a:solidFill>
                <a:latin typeface="+mn-lt"/>
              </a:rPr>
              <a:t>Google</a:t>
            </a:r>
          </a:p>
          <a:p>
            <a:pPr lvl="2"/>
            <a:r>
              <a:rPr lang="zh-CN" altLang="en-US" sz="1600" dirty="0" smtClean="0"/>
              <a:t>依据用户输入的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关键词</a:t>
            </a:r>
            <a:r>
              <a:rPr lang="zh-CN" altLang="en-US" sz="1600" dirty="0" smtClean="0"/>
              <a:t>，返回给用户与关键词相关的网页</a:t>
            </a:r>
            <a:endParaRPr lang="en-US" altLang="zh-CN" sz="1600" dirty="0" smtClean="0"/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个性化推荐</a:t>
            </a:r>
            <a:r>
              <a:rPr lang="zh-CN" altLang="en-US" sz="2000" dirty="0" smtClean="0"/>
              <a:t>阶段</a:t>
            </a:r>
            <a:endParaRPr lang="en-US" altLang="zh-CN" sz="2000" b="1" dirty="0" smtClean="0">
              <a:solidFill>
                <a:srgbClr val="FF0000"/>
              </a:solidFill>
              <a:latin typeface="+mn-lt"/>
            </a:endParaRPr>
          </a:p>
          <a:p>
            <a:pPr lvl="2"/>
            <a:r>
              <a:rPr lang="zh-CN" altLang="en-US" sz="1600" dirty="0" smtClean="0"/>
              <a:t>依据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用户的特点</a:t>
            </a:r>
            <a:r>
              <a:rPr lang="zh-CN" altLang="en-US" sz="1600" dirty="0" smtClean="0"/>
              <a:t>和需求，为用户提供个性化的服务</a:t>
            </a:r>
            <a:endParaRPr lang="en-US" altLang="zh-CN" sz="1600" dirty="0" smtClean="0"/>
          </a:p>
          <a:p>
            <a:r>
              <a:rPr lang="zh-CN" altLang="en-US" dirty="0" smtClean="0"/>
              <a:t>推荐系统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作用</a:t>
            </a:r>
            <a:endParaRPr lang="en-US" altLang="zh-CN" sz="2000" dirty="0" smtClean="0"/>
          </a:p>
          <a:p>
            <a:pPr lvl="2"/>
            <a:r>
              <a:rPr lang="zh-CN" altLang="en-US" sz="1700" b="1" dirty="0" smtClean="0"/>
              <a:t>利用历史，预测现在与未来</a:t>
            </a:r>
            <a:endParaRPr lang="en-US" altLang="zh-CN" sz="1700" b="1" dirty="0" smtClean="0"/>
          </a:p>
          <a:p>
            <a:pPr lvl="1"/>
            <a:r>
              <a:rPr lang="zh-CN" altLang="en-US" sz="2000" dirty="0" smtClean="0"/>
              <a:t>常用领域</a:t>
            </a:r>
            <a:endParaRPr lang="en-US" altLang="zh-CN" sz="2000" dirty="0" smtClean="0"/>
          </a:p>
          <a:p>
            <a:pPr lvl="2"/>
            <a:r>
              <a:rPr lang="zh-CN" altLang="en-US" dirty="0" smtClean="0"/>
              <a:t>传统的零售行业</a:t>
            </a:r>
            <a:endParaRPr lang="en-US" altLang="zh-CN" dirty="0" smtClean="0"/>
          </a:p>
          <a:p>
            <a:pPr lvl="2"/>
            <a:r>
              <a:rPr lang="zh-CN" altLang="en-US" sz="1700" dirty="0" smtClean="0"/>
              <a:t>互联网行业</a:t>
            </a:r>
            <a:endParaRPr lang="en-US" altLang="zh-CN" sz="1700" dirty="0" smtClean="0"/>
          </a:p>
          <a:p>
            <a:pPr lvl="3"/>
            <a:r>
              <a:rPr lang="zh-CN" altLang="en-US" sz="1400" dirty="0" smtClean="0"/>
              <a:t>搜索引擎：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Google</a:t>
            </a:r>
            <a:endParaRPr lang="en-US" altLang="zh-CN" sz="1100" b="1" dirty="0" smtClean="0">
              <a:solidFill>
                <a:srgbClr val="FF0000"/>
              </a:solidFill>
            </a:endParaRPr>
          </a:p>
          <a:p>
            <a:pPr lvl="3"/>
            <a:r>
              <a:rPr lang="zh-CN" altLang="en-US" sz="1400" dirty="0" smtClean="0"/>
              <a:t>电子商务：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Amazon</a:t>
            </a:r>
            <a:endParaRPr lang="en-US" altLang="zh-CN" sz="1100" b="1" dirty="0" smtClean="0">
              <a:solidFill>
                <a:srgbClr val="FF0000"/>
              </a:solidFill>
            </a:endParaRPr>
          </a:p>
          <a:p>
            <a:pPr lvl="3"/>
            <a:r>
              <a:rPr lang="zh-CN" altLang="en-US" sz="1400" dirty="0" smtClean="0"/>
              <a:t>社会化网络服务（</a:t>
            </a:r>
            <a:r>
              <a:rPr lang="en-US" altLang="zh-CN" sz="1400" dirty="0" smtClean="0"/>
              <a:t>SNS</a:t>
            </a:r>
            <a:r>
              <a:rPr lang="zh-CN" altLang="en-US" sz="1400" dirty="0" smtClean="0"/>
              <a:t>）：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Facebook</a:t>
            </a:r>
            <a:endParaRPr lang="en-US" altLang="zh-CN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500" dirty="0" smtClean="0"/>
              <a:t>贝叶斯聚类（</a:t>
            </a:r>
            <a:r>
              <a:rPr lang="en-US" altLang="zh-CN" sz="2500" dirty="0" smtClean="0"/>
              <a:t>Bayesian Clustering</a:t>
            </a:r>
            <a:r>
              <a:rPr lang="zh-CN" altLang="en-US" sz="2500" dirty="0" smtClean="0"/>
              <a:t>）模型</a:t>
            </a:r>
            <a:endParaRPr lang="zh-CN" altLang="en-US" sz="2500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——BC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贝叶斯聚类（</a:t>
            </a:r>
            <a:r>
              <a:rPr lang="en-US" altLang="zh-CN" dirty="0" smtClean="0"/>
              <a:t>BC</a:t>
            </a:r>
            <a:r>
              <a:rPr lang="zh-CN" altLang="en-US" dirty="0" smtClean="0"/>
              <a:t>）模型是一种</a:t>
            </a:r>
            <a:r>
              <a:rPr lang="zh-CN" altLang="en-US" dirty="0" smtClean="0">
                <a:solidFill>
                  <a:srgbClr val="FF0000"/>
                </a:solidFill>
              </a:rPr>
              <a:t>图模型</a:t>
            </a:r>
            <a:r>
              <a:rPr lang="zh-CN" altLang="en-US" dirty="0" smtClean="0"/>
              <a:t>，它假设每个方向上的</a:t>
            </a:r>
            <a:r>
              <a:rPr lang="zh-CN" altLang="en-US" dirty="0" smtClean="0">
                <a:solidFill>
                  <a:srgbClr val="FF0000"/>
                </a:solidFill>
              </a:rPr>
              <a:t>对象</a:t>
            </a:r>
            <a:r>
              <a:rPr lang="zh-CN" altLang="en-US" dirty="0" smtClean="0"/>
              <a:t>都可以</a:t>
            </a:r>
            <a:r>
              <a:rPr lang="zh-CN" altLang="en-US" dirty="0" smtClean="0">
                <a:solidFill>
                  <a:srgbClr val="FF0000"/>
                </a:solidFill>
              </a:rPr>
              <a:t>被聚类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8" name="图片 7" descr="Bayes3D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4134" y="2071678"/>
            <a:ext cx="6301138" cy="4434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41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贝叶斯聚类（</a:t>
            </a:r>
            <a:r>
              <a:rPr lang="en-US" altLang="zh-CN" dirty="0" smtClean="0"/>
              <a:t>BC</a:t>
            </a:r>
            <a:r>
              <a:rPr lang="zh-CN" altLang="en-US" dirty="0" smtClean="0"/>
              <a:t>）的模型假设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——BC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假设每个方向上的</a:t>
            </a:r>
            <a:r>
              <a:rPr lang="zh-CN" altLang="en-US" dirty="0" smtClean="0">
                <a:solidFill>
                  <a:srgbClr val="FF0000"/>
                </a:solidFill>
              </a:rPr>
              <a:t>对象</a:t>
            </a:r>
            <a:r>
              <a:rPr lang="zh-CN" altLang="en-US" dirty="0" smtClean="0"/>
              <a:t>分别来源于</a:t>
            </a:r>
            <a:r>
              <a:rPr lang="zh-CN" altLang="en-US" dirty="0" smtClean="0">
                <a:solidFill>
                  <a:srgbClr val="FF0000"/>
                </a:solidFill>
              </a:rPr>
              <a:t>不同的类别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sz="3600" dirty="0" smtClean="0"/>
          </a:p>
          <a:p>
            <a:r>
              <a:rPr lang="zh-CN" altLang="en-US" dirty="0" smtClean="0"/>
              <a:t>而</a:t>
            </a:r>
            <a:r>
              <a:rPr lang="zh-CN" altLang="en-US" dirty="0" smtClean="0">
                <a:solidFill>
                  <a:srgbClr val="FF0000"/>
                </a:solidFill>
              </a:rPr>
              <a:t>评分</a:t>
            </a:r>
            <a:r>
              <a:rPr lang="zh-CN" altLang="en-US" dirty="0" smtClean="0"/>
              <a:t>只依赖于相应对象所属的</a:t>
            </a:r>
            <a:r>
              <a:rPr lang="zh-CN" altLang="en-US" dirty="0" smtClean="0">
                <a:solidFill>
                  <a:srgbClr val="FF0000"/>
                </a:solidFill>
              </a:rPr>
              <a:t>类别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pPr marL="342900" lvl="1" indent="-342900">
              <a:buBlip>
                <a:blip r:embed="rId2"/>
              </a:buBlip>
            </a:pPr>
            <a:r>
              <a:rPr lang="zh-CN" altLang="en-US" sz="2400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ea"/>
              </a:rPr>
              <a:t>具体模型训练方法见博士论文</a:t>
            </a:r>
            <a:r>
              <a:rPr lang="en-US" altLang="zh-CN" sz="24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P90-92</a:t>
            </a:r>
          </a:p>
          <a:p>
            <a:endParaRPr lang="zh-CN" altLang="en-US" dirty="0"/>
          </a:p>
        </p:txBody>
      </p:sp>
      <p:pic>
        <p:nvPicPr>
          <p:cNvPr id="8" name="图片 7" descr="Bayes3D.eps"/>
          <p:cNvPicPr>
            <a:picLocks noChangeAspect="1"/>
          </p:cNvPicPr>
          <p:nvPr/>
        </p:nvPicPr>
        <p:blipFill>
          <a:blip r:embed="rId3" cstate="print"/>
          <a:srcRect b="3126"/>
          <a:stretch>
            <a:fillRect/>
          </a:stretch>
        </p:blipFill>
        <p:spPr>
          <a:xfrm>
            <a:off x="5357818" y="4357694"/>
            <a:ext cx="3214710" cy="219178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8" y="1609722"/>
            <a:ext cx="274320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00280" y="3571876"/>
            <a:ext cx="4972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立方聚类（</a:t>
            </a:r>
            <a:r>
              <a:rPr lang="en-US" altLang="zh-CN" dirty="0" smtClean="0"/>
              <a:t>Cube Clustering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——CC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42984"/>
            <a:ext cx="8401080" cy="531182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立方聚类（</a:t>
            </a:r>
            <a:r>
              <a:rPr lang="en-US" altLang="zh-CN" dirty="0" smtClean="0">
                <a:solidFill>
                  <a:srgbClr val="FF0000"/>
                </a:solidFill>
              </a:rPr>
              <a:t>CC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模型使用</a:t>
            </a:r>
            <a:r>
              <a:rPr lang="zh-CN" altLang="en-US" dirty="0" smtClean="0">
                <a:solidFill>
                  <a:srgbClr val="FF0000"/>
                </a:solidFill>
              </a:rPr>
              <a:t>联合聚类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Co-clustering, 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I. </a:t>
            </a:r>
            <a:r>
              <a:rPr lang="en-US" altLang="zh-CN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Dhillon</a:t>
            </a:r>
            <a:r>
              <a:rPr lang="en-US" altLang="zh-CN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et al., SIGKDD, 2003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）</a:t>
            </a:r>
            <a:r>
              <a:rPr lang="zh-CN" altLang="en-US" dirty="0" smtClean="0"/>
              <a:t>的思想，</a:t>
            </a:r>
            <a:r>
              <a:rPr lang="zh-CN" altLang="en-US" dirty="0" smtClean="0">
                <a:solidFill>
                  <a:srgbClr val="FF0000"/>
                </a:solidFill>
              </a:rPr>
              <a:t>同时聚类不同维度上的对象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它的目标函数为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800" dirty="0" smtClean="0"/>
          </a:p>
          <a:p>
            <a:pPr lvl="1">
              <a:buNone/>
            </a:pPr>
            <a:r>
              <a:rPr lang="zh-CN" altLang="en-US" dirty="0" smtClean="0"/>
              <a:t>其中            表示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X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方向上的第 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个对象所属的类别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zh-CN" altLang="en-US" dirty="0" smtClean="0">
                <a:solidFill>
                  <a:srgbClr val="FF0000"/>
                </a:solidFill>
              </a:rPr>
              <a:t>迭代更新</a:t>
            </a:r>
            <a:r>
              <a:rPr lang="zh-CN" altLang="en-US" dirty="0" smtClean="0"/>
              <a:t>对象的</a:t>
            </a:r>
            <a:r>
              <a:rPr lang="zh-CN" altLang="en-US" dirty="0" smtClean="0">
                <a:solidFill>
                  <a:srgbClr val="FF0000"/>
                </a:solidFill>
              </a:rPr>
              <a:t>类别标识</a:t>
            </a:r>
            <a:r>
              <a:rPr lang="zh-CN" altLang="en-US" dirty="0" smtClean="0"/>
              <a:t>及其</a:t>
            </a:r>
            <a:r>
              <a:rPr lang="zh-CN" altLang="en-US" dirty="0" smtClean="0">
                <a:solidFill>
                  <a:srgbClr val="FF0000"/>
                </a:solidFill>
              </a:rPr>
              <a:t>喜好参数</a:t>
            </a:r>
            <a:r>
              <a:rPr lang="el-GR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β</a:t>
            </a:r>
            <a:r>
              <a:rPr lang="en-US" altLang="zh-CN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zh-CN" altLang="en-US" dirty="0" smtClean="0">
                <a:latin typeface="+mn-ea"/>
              </a:rPr>
              <a:t>最小化此目标函数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具体更新方法见博士论文</a:t>
            </a:r>
            <a:r>
              <a:rPr lang="en-US" altLang="zh-CN" dirty="0" smtClean="0"/>
              <a:t>P93-95</a:t>
            </a:r>
          </a:p>
          <a:p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2466973"/>
            <a:ext cx="66389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796" y="3202782"/>
            <a:ext cx="595312" cy="29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立方分解（</a:t>
            </a:r>
            <a:r>
              <a:rPr lang="en-US" altLang="zh-CN" dirty="0" smtClean="0"/>
              <a:t>Cube Factorization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——CF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 err="1" smtClean="0"/>
              <a:t>Lathauwer</a:t>
            </a:r>
            <a:r>
              <a:rPr lang="en-US" altLang="zh-CN" i="1" dirty="0" smtClean="0"/>
              <a:t> et al.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(</a:t>
            </a:r>
            <a:r>
              <a:rPr lang="fr-FR" altLang="zh-CN" i="1" dirty="0" smtClean="0"/>
              <a:t>SIAM J. Matrix Anal. Appl., 2000</a:t>
            </a:r>
            <a:r>
              <a:rPr lang="en-US" altLang="zh-CN" i="1" dirty="0" smtClean="0"/>
              <a:t>) </a:t>
            </a:r>
            <a:r>
              <a:rPr lang="zh-CN" altLang="en-US" dirty="0" smtClean="0"/>
              <a:t>把二维的</a:t>
            </a:r>
            <a:r>
              <a:rPr lang="zh-CN" altLang="en-US" dirty="0" smtClean="0">
                <a:solidFill>
                  <a:srgbClr val="FF0000"/>
                </a:solidFill>
              </a:rPr>
              <a:t>奇异值分解</a:t>
            </a:r>
            <a:r>
              <a:rPr lang="zh-CN" altLang="en-US" dirty="0" smtClean="0"/>
              <a:t>方法推广至</a:t>
            </a:r>
            <a:r>
              <a:rPr lang="zh-CN" altLang="en-US" dirty="0" smtClean="0">
                <a:solidFill>
                  <a:srgbClr val="FF0000"/>
                </a:solidFill>
              </a:rPr>
              <a:t>高维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一个</a:t>
            </a:r>
            <a:r>
              <a:rPr lang="zh-CN" altLang="en-US" b="1" dirty="0" smtClean="0">
                <a:solidFill>
                  <a:srgbClr val="FF0000"/>
                </a:solidFill>
              </a:rPr>
              <a:t>三阶张量 </a:t>
            </a:r>
            <a:r>
              <a:rPr lang="en-US" altLang="zh-CN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R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，它的第 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altLang="zh-CN" dirty="0" err="1" smtClean="0">
                <a:latin typeface="Cambria Math" pitchFamily="18" charset="0"/>
                <a:ea typeface="Cambria Math" pitchFamily="18" charset="0"/>
              </a:rPr>
              <a:t>i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, j, k)</a:t>
            </a:r>
            <a:r>
              <a:rPr lang="en-US" altLang="zh-CN" dirty="0" smtClean="0"/>
              <a:t> </a:t>
            </a:r>
            <a:r>
              <a:rPr lang="zh-CN" altLang="en-US" dirty="0" smtClean="0"/>
              <a:t>个元素可以表达为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2">
              <a:buNone/>
            </a:pPr>
            <a:r>
              <a:rPr lang="zh-CN" altLang="en-US" dirty="0" smtClean="0"/>
              <a:t>其中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X</a:t>
            </a:r>
            <a:r>
              <a:rPr lang="zh-CN" altLang="en-US" dirty="0" smtClean="0"/>
              <a:t>、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Y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Z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</a:t>
            </a:r>
            <a:r>
              <a:rPr lang="zh-CN" altLang="en-US" b="1" dirty="0" smtClean="0">
                <a:solidFill>
                  <a:srgbClr val="FF0000"/>
                </a:solidFill>
              </a:rPr>
              <a:t>酉矩阵</a:t>
            </a:r>
            <a:r>
              <a:rPr lang="zh-CN" altLang="en-US" dirty="0" smtClean="0"/>
              <a:t>，而 </a:t>
            </a:r>
            <a:r>
              <a:rPr lang="en-US" altLang="zh-CN" b="1" dirty="0" smtClean="0">
                <a:latin typeface="Cambria Math" pitchFamily="18" charset="0"/>
                <a:ea typeface="Cambria Math" pitchFamily="18" charset="0"/>
              </a:rPr>
              <a:t>C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为满足</a:t>
            </a:r>
            <a:r>
              <a:rPr lang="zh-CN" altLang="en-US" b="1" dirty="0" smtClean="0">
                <a:solidFill>
                  <a:srgbClr val="FF0000"/>
                </a:solidFill>
              </a:rPr>
              <a:t>全正交条件</a:t>
            </a:r>
            <a:r>
              <a:rPr lang="zh-CN" altLang="en-US" dirty="0" smtClean="0"/>
              <a:t>的三阶张量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6100" y="2285992"/>
            <a:ext cx="2971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HOSVD3D.eps"/>
          <p:cNvPicPr>
            <a:picLocks noChangeAspect="1"/>
          </p:cNvPicPr>
          <p:nvPr/>
        </p:nvPicPr>
        <p:blipFill>
          <a:blip r:embed="rId3" cstate="print"/>
          <a:srcRect t="1894" r="2343" b="8224"/>
          <a:stretch>
            <a:fillRect/>
          </a:stretch>
        </p:blipFill>
        <p:spPr>
          <a:xfrm>
            <a:off x="2000232" y="3500438"/>
            <a:ext cx="4891994" cy="2778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立方分解（</a:t>
            </a:r>
            <a:r>
              <a:rPr lang="en-US" altLang="zh-CN" dirty="0" smtClean="0"/>
              <a:t>Cube Factorization</a:t>
            </a:r>
            <a:r>
              <a:rPr lang="zh-CN" altLang="en-US" dirty="0" smtClean="0"/>
              <a:t>）模型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——CF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把二维情形下的</a:t>
            </a:r>
            <a:r>
              <a:rPr lang="zh-CN" altLang="en-US" dirty="0" smtClean="0">
                <a:solidFill>
                  <a:srgbClr val="FF0000"/>
                </a:solidFill>
              </a:rPr>
              <a:t>矩阵分解（</a:t>
            </a:r>
            <a:r>
              <a:rPr lang="en-US" altLang="zh-CN" dirty="0" smtClean="0">
                <a:solidFill>
                  <a:srgbClr val="FF0000"/>
                </a:solidFill>
              </a:rPr>
              <a:t>MF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模型推广至三维情形，得到</a:t>
            </a:r>
            <a:r>
              <a:rPr lang="zh-CN" altLang="en-US" dirty="0" smtClean="0">
                <a:solidFill>
                  <a:srgbClr val="FF0000"/>
                </a:solidFill>
              </a:rPr>
              <a:t>立方分解（</a:t>
            </a:r>
            <a:r>
              <a:rPr lang="en-US" altLang="zh-CN" dirty="0" smtClean="0">
                <a:solidFill>
                  <a:srgbClr val="FF0000"/>
                </a:solidFill>
              </a:rPr>
              <a:t>Cube Factorization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r>
              <a:rPr lang="zh-CN" altLang="en-US" dirty="0" smtClean="0"/>
              <a:t>立方分解模型的目标函数为：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3200" dirty="0" smtClean="0"/>
          </a:p>
          <a:p>
            <a:r>
              <a:rPr lang="zh-CN" altLang="en-US" dirty="0" smtClean="0"/>
              <a:t>和二维情形类似，可以使用</a:t>
            </a:r>
            <a:r>
              <a:rPr lang="zh-CN" altLang="en-US" dirty="0" smtClean="0">
                <a:solidFill>
                  <a:srgbClr val="FF0000"/>
                </a:solidFill>
              </a:rPr>
              <a:t>梯度下降法</a:t>
            </a:r>
            <a:r>
              <a:rPr lang="zh-CN" altLang="en-US" dirty="0" smtClean="0"/>
              <a:t>最小化此目标函数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+mn-ea"/>
              </a:rPr>
              <a:t>具体算法见博士论文</a:t>
            </a:r>
            <a:r>
              <a:rPr lang="en-US" altLang="zh-CN" dirty="0" smtClean="0"/>
              <a:t>P96-97</a:t>
            </a:r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2428868"/>
            <a:ext cx="6348432" cy="138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6929454" y="3429000"/>
            <a:ext cx="285752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贝叶斯聚类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立方聚类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立方分解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验证三个模型对数据</a:t>
            </a:r>
            <a:r>
              <a:rPr lang="zh-CN" altLang="en-US" dirty="0" smtClean="0">
                <a:solidFill>
                  <a:srgbClr val="FF0000"/>
                </a:solidFill>
              </a:rPr>
              <a:t>稀疏度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敏感性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实验数据</a:t>
            </a:r>
            <a:r>
              <a:rPr lang="zh-CN" altLang="en-US" b="1" dirty="0" smtClean="0">
                <a:solidFill>
                  <a:srgbClr val="FF0000"/>
                </a:solidFill>
              </a:rPr>
              <a:t>根据模型的假设抽取</a:t>
            </a:r>
            <a:r>
              <a:rPr lang="zh-CN" altLang="en-US" dirty="0" smtClean="0"/>
              <a:t>得到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具体抽取步骤见论文</a:t>
            </a:r>
            <a:r>
              <a:rPr lang="en-US" altLang="zh-CN" dirty="0" smtClean="0"/>
              <a:t>P99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P102</a:t>
            </a:r>
          </a:p>
          <a:p>
            <a:pPr lvl="1"/>
            <a:r>
              <a:rPr lang="zh-CN" altLang="en-US" dirty="0" smtClean="0"/>
              <a:t>抽取数据时所使用的参数值见下表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28728" y="2714620"/>
          <a:ext cx="5357850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925"/>
                <a:gridCol w="2678925"/>
              </a:tblGrid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参数含义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参数取值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X </a:t>
                      </a:r>
                      <a:r>
                        <a:rPr lang="zh-CN" altLang="en-US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+mn-ea"/>
                          <a:cs typeface="+mn-cs"/>
                        </a:rPr>
                        <a:t>方向上的对象数 </a:t>
                      </a:r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I</a:t>
                      </a:r>
                      <a:endParaRPr lang="zh-CN" altLang="en-US" sz="1700" i="0" dirty="0">
                        <a:latin typeface="Cambria Math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5, 000</a:t>
                      </a:r>
                      <a:endParaRPr lang="zh-CN" altLang="en-US" sz="1700" i="0" dirty="0">
                        <a:latin typeface="Cambria Math" pitchFamily="18" charset="0"/>
                      </a:endParaRPr>
                    </a:p>
                  </a:txBody>
                  <a:tcPr anchor="ctr"/>
                </a:tc>
              </a:tr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Y </a:t>
                      </a:r>
                      <a:r>
                        <a:rPr lang="zh-CN" altLang="en-US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+mn-ea"/>
                          <a:cs typeface="+mn-cs"/>
                        </a:rPr>
                        <a:t>方向上的对象数 </a:t>
                      </a:r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J</a:t>
                      </a:r>
                      <a:endParaRPr lang="zh-CN" altLang="en-US" sz="1700" i="0" dirty="0">
                        <a:latin typeface="Cambria Math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5, 000</a:t>
                      </a:r>
                      <a:endParaRPr lang="zh-CN" altLang="en-US" sz="1700" i="0" dirty="0" smtClean="0">
                        <a:latin typeface="Cambria Math" pitchFamily="18" charset="0"/>
                      </a:endParaRPr>
                    </a:p>
                  </a:txBody>
                  <a:tcPr anchor="ctr"/>
                </a:tc>
              </a:tr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Z </a:t>
                      </a:r>
                      <a:r>
                        <a:rPr lang="zh-CN" altLang="en-US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+mn-ea"/>
                          <a:cs typeface="+mn-cs"/>
                        </a:rPr>
                        <a:t>方向上的对象数 </a:t>
                      </a:r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K</a:t>
                      </a:r>
                      <a:endParaRPr lang="zh-CN" altLang="en-US" sz="1700" i="0" dirty="0">
                        <a:latin typeface="Cambria Math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i="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1, 000</a:t>
                      </a:r>
                      <a:endParaRPr lang="zh-CN" altLang="en-US" sz="1700" i="0" dirty="0">
                        <a:latin typeface="Cambria Math" pitchFamily="18" charset="0"/>
                      </a:endParaRPr>
                    </a:p>
                  </a:txBody>
                  <a:tcPr anchor="ctr"/>
                </a:tc>
              </a:tr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训练数据集所占的比例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见实验结果图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291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测试集与训练集的比例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Cambria Math" pitchFamily="18" charset="0"/>
                          <a:ea typeface="Cambria Math" pitchFamily="18" charset="0"/>
                          <a:cs typeface="+mn-cs"/>
                        </a:rPr>
                        <a:t>20%</a:t>
                      </a:r>
                      <a:endParaRPr lang="zh-CN" altLang="en-US" sz="1700" dirty="0">
                        <a:latin typeface="Cambria Math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贝叶斯聚类的实验结果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239220"/>
            <a:ext cx="7372377" cy="526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立方聚类的实验结果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282" y="1228744"/>
            <a:ext cx="7387056" cy="527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立方分解的实验结果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201448"/>
            <a:ext cx="7534302" cy="5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贝叶斯聚类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立方聚类 </a:t>
            </a:r>
            <a:r>
              <a:rPr lang="en-US" altLang="zh-CN" dirty="0" smtClean="0"/>
              <a:t>&amp; </a:t>
            </a:r>
            <a:r>
              <a:rPr lang="zh-CN" altLang="en-US" dirty="0" smtClean="0"/>
              <a:t>立方分解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III</a:t>
            </a:r>
            <a:r>
              <a:rPr lang="zh-CN" altLang="en-US" dirty="0" smtClean="0"/>
              <a:t>：立方填补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实验结果</a:t>
            </a:r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在训练集稀疏程度</a:t>
            </a:r>
            <a:r>
              <a:rPr lang="zh-CN" altLang="en-US" dirty="0" smtClean="0">
                <a:solidFill>
                  <a:srgbClr val="FF0000"/>
                </a:solidFill>
              </a:rPr>
              <a:t>不太严重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贝叶斯聚类和立方聚类都获得了与</a:t>
            </a:r>
            <a:r>
              <a:rPr lang="zh-CN" altLang="en-US" b="1" dirty="0" smtClean="0">
                <a:solidFill>
                  <a:srgbClr val="FF0000"/>
                </a:solidFill>
              </a:rPr>
              <a:t>最优预测模型</a:t>
            </a:r>
            <a:r>
              <a:rPr lang="zh-CN" altLang="en-US" dirty="0" smtClean="0"/>
              <a:t>相近的预测误差</a:t>
            </a:r>
            <a:endParaRPr lang="en-US" altLang="zh-CN" dirty="0" smtClean="0"/>
          </a:p>
          <a:p>
            <a:r>
              <a:rPr lang="zh-CN" altLang="en-US" dirty="0" smtClean="0"/>
              <a:t>在训练集稀疏程度</a:t>
            </a:r>
            <a:r>
              <a:rPr lang="zh-CN" altLang="en-US" dirty="0" smtClean="0">
                <a:solidFill>
                  <a:srgbClr val="FF0000"/>
                </a:solidFill>
              </a:rPr>
              <a:t>严重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贝叶斯聚类比立方聚类获得更好的</a:t>
            </a:r>
            <a:r>
              <a:rPr lang="zh-CN" altLang="en-US" b="1" dirty="0" smtClean="0">
                <a:solidFill>
                  <a:srgbClr val="FF0000"/>
                </a:solidFill>
              </a:rPr>
              <a:t>预测精度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但贝叶斯聚类所需的</a:t>
            </a:r>
            <a:r>
              <a:rPr lang="zh-CN" altLang="en-US" b="1" dirty="0" smtClean="0">
                <a:solidFill>
                  <a:srgbClr val="FF0000"/>
                </a:solidFill>
              </a:rPr>
              <a:t>计算复杂度</a:t>
            </a:r>
            <a:r>
              <a:rPr lang="zh-CN" altLang="en-US" dirty="0" smtClean="0"/>
              <a:t>也更大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最优预测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）的预测效果比立方分解</a:t>
            </a:r>
            <a:r>
              <a:rPr lang="zh-CN" altLang="en-US" dirty="0" smtClean="0">
                <a:solidFill>
                  <a:srgbClr val="FF0000"/>
                </a:solidFill>
              </a:rPr>
              <a:t>更差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在生成数据集时，对非整数评分使用了</a:t>
            </a:r>
            <a:r>
              <a:rPr lang="zh-CN" altLang="en-US" b="1" dirty="0" smtClean="0">
                <a:solidFill>
                  <a:srgbClr val="FF0000"/>
                </a:solidFill>
              </a:rPr>
              <a:t>强制取整</a:t>
            </a:r>
            <a:r>
              <a:rPr lang="zh-CN" altLang="en-US" dirty="0" smtClean="0"/>
              <a:t>（以</a:t>
            </a:r>
            <a:r>
              <a:rPr lang="en-US" altLang="zh-CN" b="1" dirty="0" smtClean="0">
                <a:solidFill>
                  <a:srgbClr val="FF0000"/>
                </a:solidFill>
              </a:rPr>
              <a:t>0.5</a:t>
            </a:r>
            <a:r>
              <a:rPr lang="zh-CN" altLang="en-US" dirty="0" smtClean="0"/>
              <a:t>作为分界点截断）策略</a:t>
            </a:r>
            <a:endParaRPr lang="en-US" altLang="zh-CN" dirty="0" smtClean="0"/>
          </a:p>
          <a:p>
            <a:r>
              <a:rPr lang="zh-CN" altLang="en-US" dirty="0" smtClean="0"/>
              <a:t>与贝叶斯聚类和立方聚类模型结果不同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立方分解</a:t>
            </a:r>
            <a:r>
              <a:rPr lang="zh-CN" altLang="en-US" dirty="0" smtClean="0"/>
              <a:t>模型的预测误差随着数据稀疏程度的加剧</a:t>
            </a:r>
            <a:r>
              <a:rPr lang="zh-CN" altLang="en-US" b="1" dirty="0" smtClean="0">
                <a:solidFill>
                  <a:srgbClr val="FF0000"/>
                </a:solidFill>
              </a:rPr>
              <a:t>缓慢增加</a:t>
            </a:r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推荐系统的分类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Arial Black" pitchFamily="34" charset="0"/>
              </a:rPr>
              <a:t>背景介绍</a:t>
            </a:r>
            <a:r>
              <a:rPr lang="en-US" altLang="zh-CN" dirty="0" smtClean="0">
                <a:latin typeface="Arial Black" pitchFamily="34" charset="0"/>
              </a:rPr>
              <a:t>——</a:t>
            </a:r>
            <a:r>
              <a:rPr lang="zh-CN" altLang="en-US" dirty="0" smtClean="0">
                <a:latin typeface="Arial Black" pitchFamily="34" charset="0"/>
              </a:rPr>
              <a:t>推荐系统</a:t>
            </a:r>
            <a:endParaRPr lang="zh-CN" altLang="en-US" dirty="0">
              <a:latin typeface="Arial Black" pitchFamily="34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基于内容的过滤（</a:t>
            </a:r>
            <a:r>
              <a:rPr lang="en-US" altLang="zh-CN" dirty="0" smtClean="0">
                <a:latin typeface="+mn-lt"/>
              </a:rPr>
              <a:t>content-based filtering</a:t>
            </a:r>
            <a:r>
              <a:rPr lang="zh-CN" altLang="en-US" dirty="0" smtClean="0">
                <a:latin typeface="+mn-lt"/>
              </a:rPr>
              <a:t>，简记为 </a:t>
            </a:r>
            <a:r>
              <a:rPr lang="en-US" altLang="zh-CN" dirty="0" smtClean="0">
                <a:latin typeface="+mn-lt"/>
              </a:rPr>
              <a:t>CBF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根据</a:t>
            </a:r>
            <a:r>
              <a:rPr lang="zh-CN" altLang="en-US" b="1" dirty="0" smtClean="0">
                <a:solidFill>
                  <a:srgbClr val="FF0000"/>
                </a:solidFill>
              </a:rPr>
              <a:t>事先</a:t>
            </a:r>
            <a:r>
              <a:rPr lang="zh-CN" altLang="en-US" dirty="0" smtClean="0"/>
              <a:t>抽取出的产品或用户</a:t>
            </a:r>
            <a:r>
              <a:rPr lang="zh-CN" altLang="en-US" b="1" dirty="0" smtClean="0">
                <a:solidFill>
                  <a:srgbClr val="FF0000"/>
                </a:solidFill>
              </a:rPr>
              <a:t>特征</a:t>
            </a:r>
            <a:r>
              <a:rPr lang="zh-CN" altLang="en-US" dirty="0" smtClean="0"/>
              <a:t>产生推荐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主要缺点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</a:t>
            </a:r>
            <a:r>
              <a:rPr lang="zh-CN" altLang="en-US" b="1" dirty="0" smtClean="0">
                <a:solidFill>
                  <a:srgbClr val="FF0000"/>
                </a:solidFill>
              </a:rPr>
              <a:t>预处理产品</a:t>
            </a:r>
            <a:r>
              <a:rPr lang="zh-CN" altLang="en-US" dirty="0" smtClean="0"/>
              <a:t>以得到代表它们的特征</a:t>
            </a:r>
            <a:endParaRPr lang="en-US" altLang="zh-CN" dirty="0" smtClean="0"/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无法</a:t>
            </a:r>
            <a:r>
              <a:rPr lang="zh-CN" altLang="en-US" dirty="0" smtClean="0"/>
              <a:t>发现用户并</a:t>
            </a:r>
            <a:r>
              <a:rPr lang="zh-CN" altLang="en-US" b="1" dirty="0" smtClean="0">
                <a:solidFill>
                  <a:srgbClr val="FF0000"/>
                </a:solidFill>
              </a:rPr>
              <a:t>不熟悉但具有潜在兴趣</a:t>
            </a:r>
            <a:r>
              <a:rPr lang="zh-CN" altLang="en-US" dirty="0" smtClean="0"/>
              <a:t>的产品种类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协同过滤（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collaborative filtering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，简记为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CF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 smtClean="0"/>
              <a:t>收集用户</a:t>
            </a:r>
            <a:r>
              <a:rPr lang="zh-CN" altLang="en-US" b="1" dirty="0" smtClean="0">
                <a:solidFill>
                  <a:srgbClr val="FF0000"/>
                </a:solidFill>
              </a:rPr>
              <a:t>过去的行为</a:t>
            </a:r>
            <a:r>
              <a:rPr lang="zh-CN" altLang="en-US" dirty="0" smtClean="0"/>
              <a:t>以获得其对产品的显式或隐式信息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2"/>
            <a:r>
              <a:rPr lang="zh-CN" altLang="en-US" b="1" dirty="0" smtClean="0">
                <a:solidFill>
                  <a:srgbClr val="FF0000"/>
                </a:solidFill>
              </a:rPr>
              <a:t>不需要</a:t>
            </a:r>
            <a:r>
              <a:rPr lang="zh-CN" altLang="en-US" dirty="0" smtClean="0"/>
              <a:t>预处理产品或用户的特征，故而</a:t>
            </a:r>
            <a:r>
              <a:rPr lang="zh-CN" altLang="en-US" b="1" dirty="0" smtClean="0">
                <a:solidFill>
                  <a:srgbClr val="FF0000"/>
                </a:solidFill>
              </a:rPr>
              <a:t>不依赖</a:t>
            </a:r>
            <a:r>
              <a:rPr lang="zh-CN" altLang="en-US" dirty="0" smtClean="0"/>
              <a:t>于</a:t>
            </a:r>
            <a:r>
              <a:rPr lang="zh-CN" altLang="en-US" dirty="0" smtClean="0"/>
              <a:t>特定的应用领域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主要缺点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冷启动：对于</a:t>
            </a:r>
            <a:r>
              <a:rPr lang="zh-CN" altLang="en-US" b="1" dirty="0" smtClean="0">
                <a:solidFill>
                  <a:srgbClr val="FF0000"/>
                </a:solidFill>
              </a:rPr>
              <a:t>新用户</a:t>
            </a:r>
            <a:r>
              <a:rPr lang="zh-CN" altLang="en-US" dirty="0" smtClean="0"/>
              <a:t>或</a:t>
            </a:r>
            <a:r>
              <a:rPr lang="zh-CN" altLang="en-US" b="1" dirty="0" smtClean="0">
                <a:solidFill>
                  <a:srgbClr val="FF0000"/>
                </a:solidFill>
              </a:rPr>
              <a:t>新产品</a:t>
            </a:r>
            <a:r>
              <a:rPr lang="zh-CN" altLang="en-US" dirty="0" smtClean="0"/>
              <a:t>，无法产生可靠推荐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可扩展性：算法往往需要</a:t>
            </a:r>
            <a:r>
              <a:rPr lang="zh-CN" altLang="en-US" b="1" dirty="0" smtClean="0">
                <a:solidFill>
                  <a:srgbClr val="FF0000"/>
                </a:solidFill>
              </a:rPr>
              <a:t>较大的</a:t>
            </a:r>
            <a:r>
              <a:rPr lang="zh-CN" altLang="en-US" dirty="0" smtClean="0"/>
              <a:t>时间和空间复杂度</a:t>
            </a:r>
            <a:endParaRPr lang="en-US" altLang="zh-CN" dirty="0" smtClean="0"/>
          </a:p>
          <a:p>
            <a:r>
              <a:rPr lang="zh-CN" altLang="en-US" dirty="0" smtClean="0"/>
              <a:t>两者的组合（</a:t>
            </a:r>
            <a:r>
              <a:rPr lang="en-US" altLang="zh-CN" dirty="0" smtClean="0">
                <a:latin typeface="+mn-lt"/>
              </a:rPr>
              <a:t>hybrid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组合上面两种方法，以</a:t>
            </a:r>
            <a:r>
              <a:rPr lang="zh-CN" altLang="en-US" b="1" dirty="0" smtClean="0">
                <a:solidFill>
                  <a:srgbClr val="FF0000"/>
                </a:solidFill>
              </a:rPr>
              <a:t>克服</a:t>
            </a:r>
            <a:r>
              <a:rPr lang="zh-CN" altLang="en-US" dirty="0" smtClean="0"/>
              <a:t>它们各自的</a:t>
            </a:r>
            <a:r>
              <a:rPr lang="zh-CN" altLang="en-US" b="1" dirty="0" smtClean="0">
                <a:solidFill>
                  <a:srgbClr val="FF0000"/>
                </a:solidFill>
              </a:rPr>
              <a:t>缺点</a:t>
            </a:r>
            <a:r>
              <a:rPr lang="zh-CN" altLang="en-US" dirty="0" smtClean="0"/>
              <a:t>，并</a:t>
            </a:r>
            <a:r>
              <a:rPr lang="zh-CN" altLang="en-US" b="1" dirty="0" smtClean="0">
                <a:solidFill>
                  <a:srgbClr val="FF0000"/>
                </a:solidFill>
              </a:rPr>
              <a:t>融合</a:t>
            </a:r>
            <a:r>
              <a:rPr lang="zh-CN" altLang="en-US" dirty="0" smtClean="0"/>
              <a:t>它们特有的</a:t>
            </a:r>
            <a:r>
              <a:rPr lang="zh-CN" altLang="en-US" b="1" dirty="0" smtClean="0">
                <a:solidFill>
                  <a:srgbClr val="FF0000"/>
                </a:solidFill>
              </a:rPr>
              <a:t>优点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07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 IV</a:t>
            </a:r>
            <a:r>
              <a:rPr lang="zh-CN" altLang="en-US" dirty="0" smtClean="0"/>
              <a:t>：总结与展望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en-US" altLang="zh-CN" dirty="0" smtClean="0"/>
          </a:p>
          <a:p>
            <a:r>
              <a:rPr lang="zh-CN" altLang="en-US" dirty="0" smtClean="0"/>
              <a:t>展望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协同过滤（</a:t>
            </a:r>
            <a:r>
              <a:rPr lang="en-US" altLang="zh-CN" dirty="0" smtClean="0"/>
              <a:t>Collaborative Filtering</a:t>
            </a:r>
            <a:r>
              <a:rPr lang="zh-CN" altLang="en-US" dirty="0" smtClean="0"/>
              <a:t>）中尚待解决的一些问题</a:t>
            </a:r>
            <a:endParaRPr lang="zh-CN" altLang="en-US" dirty="0"/>
          </a:p>
        </p:txBody>
      </p:sp>
      <p:pic>
        <p:nvPicPr>
          <p:cNvPr id="3074" name="Picture 2" descr="D:\picture\jdsj076.png"/>
          <p:cNvPicPr>
            <a:picLocks noChangeAspect="1" noChangeArrowheads="1"/>
          </p:cNvPicPr>
          <p:nvPr/>
        </p:nvPicPr>
        <p:blipFill>
          <a:blip r:embed="rId2" cstate="print"/>
          <a:srcRect l="29492" t="22656" r="29492" b="22656"/>
          <a:stretch>
            <a:fillRect/>
          </a:stretch>
        </p:blipFill>
        <p:spPr bwMode="auto">
          <a:xfrm>
            <a:off x="6215074" y="4143380"/>
            <a:ext cx="2286016" cy="2286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IV</a:t>
            </a:r>
            <a:r>
              <a:rPr lang="zh-CN" altLang="en-US" dirty="0" smtClean="0"/>
              <a:t>：总结与展望</a:t>
            </a:r>
          </a:p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142984"/>
            <a:ext cx="8401080" cy="5311824"/>
          </a:xfrm>
        </p:spPr>
        <p:txBody>
          <a:bodyPr/>
          <a:lstStyle/>
          <a:p>
            <a:r>
              <a:rPr lang="zh-CN" altLang="en-US" dirty="0" smtClean="0"/>
              <a:t>发展了因子模型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使用更加合理的二项分布假设：</a:t>
            </a:r>
            <a:r>
              <a:rPr lang="en-US" altLang="zh-CN" b="1" dirty="0" smtClean="0">
                <a:solidFill>
                  <a:srgbClr val="FF0000"/>
                </a:solidFill>
              </a:rPr>
              <a:t>BMF</a:t>
            </a:r>
            <a:r>
              <a:rPr lang="zh-CN" altLang="en-US" b="1" dirty="0" smtClean="0">
                <a:solidFill>
                  <a:srgbClr val="FF0000"/>
                </a:solidFill>
              </a:rPr>
              <a:t>模型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结合</a:t>
            </a:r>
            <a:r>
              <a:rPr lang="en-US" altLang="zh-CN" dirty="0" smtClean="0"/>
              <a:t>MF</a:t>
            </a:r>
            <a:r>
              <a:rPr lang="zh-CN" altLang="en-US" dirty="0" smtClean="0"/>
              <a:t>模型的预测精度以及</a:t>
            </a:r>
            <a:r>
              <a:rPr lang="en-US" altLang="zh-CN" dirty="0" smtClean="0"/>
              <a:t>FCM</a:t>
            </a:r>
            <a:r>
              <a:rPr lang="zh-CN" altLang="en-US" dirty="0" smtClean="0"/>
              <a:t>模型的可解释性：</a:t>
            </a:r>
            <a:r>
              <a:rPr lang="en-US" altLang="zh-CN" b="1" dirty="0" smtClean="0">
                <a:solidFill>
                  <a:srgbClr val="FF0000"/>
                </a:solidFill>
              </a:rPr>
              <a:t>MFCM</a:t>
            </a:r>
            <a:r>
              <a:rPr lang="zh-CN" altLang="en-US" b="1" dirty="0" smtClean="0">
                <a:solidFill>
                  <a:srgbClr val="FF0000"/>
                </a:solidFill>
              </a:rPr>
              <a:t>模型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组合了 </a:t>
            </a:r>
            <a:r>
              <a:rPr lang="en-US" altLang="zh-CN" dirty="0" smtClean="0">
                <a:solidFill>
                  <a:srgbClr val="FF0000"/>
                </a:solidFill>
              </a:rPr>
              <a:t>93</a:t>
            </a:r>
            <a:r>
              <a:rPr lang="en-US" altLang="zh-CN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个模型结果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 smtClean="0"/>
              <a:t>最终的组合预测评分在</a:t>
            </a:r>
            <a:r>
              <a:rPr lang="en-US" altLang="zh-CN" dirty="0" smtClean="0"/>
              <a:t>Probe Set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为</a:t>
            </a:r>
            <a:r>
              <a:rPr lang="en-US" altLang="zh-CN" b="1" dirty="0" smtClean="0">
                <a:solidFill>
                  <a:srgbClr val="FF0000"/>
                </a:solidFill>
              </a:rPr>
              <a:t>0.8717</a:t>
            </a:r>
            <a:r>
              <a:rPr lang="zh-CN" altLang="en-US" dirty="0" smtClean="0"/>
              <a:t>，而在</a:t>
            </a:r>
            <a:r>
              <a:rPr lang="en-US" altLang="zh-CN" dirty="0" smtClean="0"/>
              <a:t>Quiz Set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为</a:t>
            </a:r>
            <a:r>
              <a:rPr lang="en-US" altLang="zh-CN" b="1" dirty="0" smtClean="0">
                <a:solidFill>
                  <a:srgbClr val="FF0000"/>
                </a:solidFill>
              </a:rPr>
              <a:t>0.8747</a:t>
            </a:r>
            <a:endParaRPr lang="en-US" altLang="zh-CN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把二维的协同过滤推广至</a:t>
            </a:r>
            <a:r>
              <a:rPr lang="zh-CN" altLang="en-US" dirty="0" smtClean="0">
                <a:solidFill>
                  <a:srgbClr val="FF0000"/>
                </a:solidFill>
              </a:rPr>
              <a:t>三维</a:t>
            </a:r>
            <a:r>
              <a:rPr lang="zh-CN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立方填补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构造了一些有效的算法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在人造数据上对这些算法进行了检验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展望：协同过滤中尚待解决的一些问题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IV</a:t>
            </a:r>
            <a:r>
              <a:rPr lang="zh-CN" altLang="en-US" dirty="0" smtClean="0"/>
              <a:t>：总结与展望</a:t>
            </a:r>
          </a:p>
          <a:p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算法理论依据的缺乏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目前的主要研究集中在发展</a:t>
            </a:r>
            <a:r>
              <a:rPr lang="zh-CN" altLang="en-US" b="1" dirty="0" smtClean="0">
                <a:solidFill>
                  <a:srgbClr val="FF0000"/>
                </a:solidFill>
              </a:rPr>
              <a:t>实用的推荐算法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从理论上来讲，矩阵填充</a:t>
            </a:r>
            <a:r>
              <a:rPr lang="zh-CN" altLang="en-US" b="1" dirty="0" smtClean="0">
                <a:solidFill>
                  <a:srgbClr val="FF0000"/>
                </a:solidFill>
              </a:rPr>
              <a:t>在什么条件下</a:t>
            </a:r>
            <a:r>
              <a:rPr lang="zh-CN" altLang="en-US" dirty="0" smtClean="0"/>
              <a:t>真的可以</a:t>
            </a:r>
            <a:r>
              <a:rPr lang="zh-CN" altLang="en-US" b="1" dirty="0" smtClean="0">
                <a:solidFill>
                  <a:srgbClr val="FF0000"/>
                </a:solidFill>
              </a:rPr>
              <a:t>实现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评分的非随机缺失性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协同过滤问题中的评分缺失并</a:t>
            </a:r>
            <a:r>
              <a:rPr lang="zh-CN" altLang="en-US" b="1" dirty="0" smtClean="0">
                <a:solidFill>
                  <a:srgbClr val="FF0000"/>
                </a:solidFill>
              </a:rPr>
              <a:t>不满足</a:t>
            </a:r>
            <a:r>
              <a:rPr lang="zh-CN" altLang="en-US" dirty="0" smtClean="0"/>
              <a:t>随机缺失性</a:t>
            </a:r>
            <a:endParaRPr lang="en-US" altLang="zh-CN" dirty="0" smtClean="0"/>
          </a:p>
          <a:p>
            <a:r>
              <a:rPr lang="zh-CN" altLang="en-US" dirty="0" smtClean="0"/>
              <a:t>数据的稀疏性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如何收集和利用</a:t>
            </a:r>
            <a:r>
              <a:rPr lang="zh-CN" altLang="en-US" b="1" dirty="0" smtClean="0">
                <a:solidFill>
                  <a:srgbClr val="FF0000"/>
                </a:solidFill>
              </a:rPr>
              <a:t>更多有用的</a:t>
            </a:r>
            <a:r>
              <a:rPr lang="zh-CN" altLang="en-US" dirty="0" smtClean="0"/>
              <a:t>用户使用数据（如隐式信息）</a:t>
            </a:r>
            <a:endParaRPr lang="en-US" altLang="zh-CN" dirty="0" smtClean="0"/>
          </a:p>
          <a:p>
            <a:r>
              <a:rPr lang="zh-CN" altLang="en-US" dirty="0" smtClean="0"/>
              <a:t>算法的可扩展性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降低</a:t>
            </a:r>
            <a:r>
              <a:rPr lang="zh-CN" altLang="en-US" dirty="0" smtClean="0"/>
              <a:t>模型的</a:t>
            </a:r>
            <a:r>
              <a:rPr lang="zh-CN" altLang="en-US" b="1" dirty="0" smtClean="0">
                <a:solidFill>
                  <a:srgbClr val="FF0000"/>
                </a:solidFill>
              </a:rPr>
              <a:t>训练时间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dirty="0" smtClean="0"/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并行化</a:t>
            </a:r>
            <a:r>
              <a:rPr lang="zh-CN" altLang="en-US" dirty="0" smtClean="0"/>
              <a:t>一些经典算法（如</a:t>
            </a:r>
            <a:r>
              <a:rPr lang="en-US" altLang="zh-CN" dirty="0" smtClean="0"/>
              <a:t>SVD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与基于内容的过滤（</a:t>
            </a:r>
            <a:r>
              <a:rPr lang="en-US" altLang="zh-CN" dirty="0" smtClean="0"/>
              <a:t>CBF</a:t>
            </a:r>
            <a:r>
              <a:rPr lang="zh-CN" altLang="en-US" dirty="0" smtClean="0"/>
              <a:t>）算法的组合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</a:t>
            </a:r>
            <a:r>
              <a:rPr lang="zh-CN" altLang="en-US" b="1" dirty="0" smtClean="0">
                <a:solidFill>
                  <a:srgbClr val="FF0000"/>
                </a:solidFill>
              </a:rPr>
              <a:t>更加高效地</a:t>
            </a:r>
            <a:r>
              <a:rPr lang="zh-CN" altLang="en-US" dirty="0" smtClean="0"/>
              <a:t>实现它们之间的组合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36575" y="2986817"/>
            <a:ext cx="6238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_ |</a:t>
            </a:r>
            <a:endParaRPr lang="zh-CN" altLang="en-US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| </a:t>
            </a:r>
            <a:r>
              <a:rPr lang="en-US" altLang="zh-CN" b="1" dirty="0" smtClean="0">
                <a:solidFill>
                  <a:schemeClr val="accent3">
                    <a:lumMod val="50000"/>
                  </a:schemeClr>
                </a:solidFill>
              </a:rPr>
              <a:t>_</a:t>
            </a:r>
            <a:r>
              <a:rPr lang="en-US" altLang="zh-CN" b="1" dirty="0" smtClean="0">
                <a:solidFill>
                  <a:schemeClr val="bg1"/>
                </a:solidFill>
              </a:rPr>
              <a:t> |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4567" y="5202808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__ __ __ __ __ __ __ __ __ __ __ __ __ __  __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664838" y="2972110"/>
            <a:ext cx="553998" cy="3247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lgerian" pitchFamily="82" charset="0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6" name="图片 5" descr="ques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36" y="4572008"/>
            <a:ext cx="4242466" cy="1103285"/>
          </a:xfrm>
          <a:prstGeom prst="rect">
            <a:avLst/>
          </a:prstGeom>
        </p:spPr>
      </p:pic>
      <p:pic>
        <p:nvPicPr>
          <p:cNvPr id="8" name="图片 7" descr="民航_wh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488" y="1214627"/>
            <a:ext cx="6686760" cy="2285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178 L 2.22222E-6 0.32208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1"/>
      <p:bldP spid="1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/>
              <a:t>——Netflix Prize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+mn-lt"/>
              </a:rPr>
              <a:t>Netflix</a:t>
            </a:r>
            <a:r>
              <a:rPr lang="en-US" altLang="zh-CN" dirty="0" smtClean="0">
                <a:latin typeface="+mn-lt"/>
              </a:rPr>
              <a:t> </a:t>
            </a:r>
            <a:r>
              <a:rPr lang="zh-CN" altLang="en-US" dirty="0" smtClean="0"/>
              <a:t>：美国一家提供在线</a:t>
            </a:r>
            <a:r>
              <a:rPr lang="zh-CN" altLang="en-US" dirty="0" smtClean="0">
                <a:solidFill>
                  <a:srgbClr val="FF0000"/>
                </a:solidFill>
              </a:rPr>
              <a:t>电影租赁</a:t>
            </a:r>
            <a:r>
              <a:rPr lang="zh-CN" altLang="en-US" dirty="0" smtClean="0"/>
              <a:t>服务的公司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2006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Netflix</a:t>
            </a:r>
            <a:r>
              <a:rPr lang="zh-CN" altLang="en-US" dirty="0" smtClean="0"/>
              <a:t>建立了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Netflix Prize</a:t>
            </a:r>
            <a:r>
              <a:rPr lang="zh-CN" altLang="en-US" b="1" dirty="0" smtClean="0">
                <a:solidFill>
                  <a:srgbClr val="FF0000"/>
                </a:solidFill>
              </a:rPr>
              <a:t>竞赛</a:t>
            </a:r>
            <a:r>
              <a:rPr lang="zh-CN" altLang="en-US" dirty="0" smtClean="0"/>
              <a:t>，并对外发布了一个电影评分（评分为</a:t>
            </a:r>
            <a:r>
              <a:rPr lang="en-US" altLang="zh-CN" b="1" dirty="0" smtClean="0">
                <a:solidFill>
                  <a:srgbClr val="FF0000"/>
                </a:solidFill>
              </a:rPr>
              <a:t>1, …, 5</a:t>
            </a:r>
            <a:r>
              <a:rPr lang="zh-CN" altLang="en-US" dirty="0" smtClean="0"/>
              <a:t>的整数）数据集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Netflix Prize</a:t>
            </a:r>
            <a:r>
              <a:rPr lang="zh-CN" altLang="en-US" dirty="0" smtClean="0"/>
              <a:t>竞赛最终的</a:t>
            </a:r>
            <a:r>
              <a:rPr lang="zh-CN" altLang="en-US" b="1" dirty="0" smtClean="0">
                <a:solidFill>
                  <a:srgbClr val="FF0000"/>
                </a:solidFill>
              </a:rPr>
              <a:t>目标</a:t>
            </a:r>
            <a:r>
              <a:rPr lang="zh-CN" altLang="en-US" dirty="0" smtClean="0"/>
              <a:t>是在</a:t>
            </a:r>
            <a:r>
              <a:rPr lang="en-US" altLang="zh-CN" dirty="0" err="1" smtClean="0"/>
              <a:t>Cinematch</a:t>
            </a:r>
            <a:r>
              <a:rPr lang="zh-CN" altLang="en-US" dirty="0" smtClean="0"/>
              <a:t>推荐系统的基础上获得</a:t>
            </a:r>
            <a:r>
              <a:rPr lang="en-US" altLang="zh-CN" b="1" dirty="0" smtClean="0">
                <a:solidFill>
                  <a:srgbClr val="FF0000"/>
                </a:solidFill>
              </a:rPr>
              <a:t>10%</a:t>
            </a:r>
            <a:r>
              <a:rPr lang="zh-CN" altLang="en-US" dirty="0" smtClean="0"/>
              <a:t>的改进，其预测精度由</a:t>
            </a:r>
            <a:r>
              <a:rPr lang="zh-CN" altLang="en-US" b="1" dirty="0" smtClean="0">
                <a:solidFill>
                  <a:srgbClr val="FF0000"/>
                </a:solidFill>
              </a:rPr>
              <a:t>均方根误差（</a:t>
            </a:r>
            <a:r>
              <a:rPr lang="en-US" altLang="zh-CN" b="1" dirty="0" smtClean="0">
                <a:solidFill>
                  <a:srgbClr val="FF0000"/>
                </a:solidFill>
              </a:rPr>
              <a:t>RMSE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r>
              <a:rPr lang="zh-CN" altLang="en-US" dirty="0" smtClean="0"/>
              <a:t>来衡量：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sz="1400" dirty="0" smtClean="0"/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Grand Prize</a:t>
            </a:r>
            <a:r>
              <a:rPr lang="zh-CN" altLang="en-US" dirty="0" smtClean="0"/>
              <a:t>，奖金为一百万美元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第一个达到</a:t>
            </a:r>
            <a:r>
              <a:rPr lang="en-US" altLang="zh-CN" dirty="0" smtClean="0"/>
              <a:t>10%</a:t>
            </a:r>
            <a:r>
              <a:rPr lang="zh-CN" altLang="en-US" dirty="0" smtClean="0"/>
              <a:t>改进的参赛团队</a:t>
            </a:r>
            <a:endParaRPr lang="en-US" altLang="zh-CN" dirty="0" smtClean="0"/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Progress Prize</a:t>
            </a:r>
            <a:r>
              <a:rPr lang="zh-CN" altLang="en-US" dirty="0" smtClean="0"/>
              <a:t>，奖金为五万美元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每年排名第一的参赛团队</a:t>
            </a:r>
            <a:endParaRPr lang="en-US" altLang="zh-CN" dirty="0" smtClean="0"/>
          </a:p>
          <a:p>
            <a:pPr lvl="1">
              <a:buNone/>
            </a:pPr>
            <a:r>
              <a:rPr lang="zh-CN" altLang="en-US" dirty="0" smtClean="0"/>
              <a:t>  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 descr="C:\DOCUME~1\Jinlong\LOCALS~1\Temp\ANPTBU%RJ5{}%1RV73N)G3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2928934"/>
            <a:ext cx="4010025" cy="600076"/>
          </a:xfrm>
          <a:prstGeom prst="rect">
            <a:avLst/>
          </a:prstGeom>
          <a:noFill/>
        </p:spPr>
      </p:pic>
      <p:pic>
        <p:nvPicPr>
          <p:cNvPr id="9" name="图片 8" descr="netflix14nov20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3566216"/>
            <a:ext cx="3833810" cy="3006056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669289" y="1360002"/>
            <a:ext cx="45719" cy="56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数据集的结构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/>
              <a:t>——Netflix Prize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给出了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整体训练数据集（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</a:rPr>
              <a:t>WTS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）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评分值</a:t>
            </a:r>
            <a:r>
              <a:rPr lang="zh-CN" altLang="en-US" dirty="0" smtClean="0"/>
              <a:t>及对应的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</a:rPr>
              <a:t>评分时间</a:t>
            </a:r>
            <a:endParaRPr lang="en-US" altLang="zh-CN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 dirty="0" smtClean="0"/>
              <a:t>参赛团队提交整个</a:t>
            </a:r>
            <a:r>
              <a:rPr lang="en-US" altLang="zh-CN" dirty="0" smtClean="0">
                <a:solidFill>
                  <a:srgbClr val="FF0000"/>
                </a:solidFill>
              </a:rPr>
              <a:t>Qualifying Set</a:t>
            </a:r>
            <a:r>
              <a:rPr lang="zh-CN" altLang="en-US" dirty="0" smtClean="0"/>
              <a:t>上的</a:t>
            </a:r>
            <a:r>
              <a:rPr lang="zh-CN" altLang="en-US" dirty="0" smtClean="0">
                <a:solidFill>
                  <a:srgbClr val="FF0000"/>
                </a:solidFill>
              </a:rPr>
              <a:t>预测评分值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121883" y="1142984"/>
            <a:ext cx="6855716" cy="1025230"/>
            <a:chOff x="1165" y="510"/>
            <a:chExt cx="6855716" cy="1025230"/>
          </a:xfrm>
        </p:grpSpPr>
        <p:sp>
          <p:nvSpPr>
            <p:cNvPr id="21" name="圆角矩形 20"/>
            <p:cNvSpPr/>
            <p:nvPr/>
          </p:nvSpPr>
          <p:spPr>
            <a:xfrm>
              <a:off x="1165" y="510"/>
              <a:ext cx="6855716" cy="102523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31193" y="30538"/>
              <a:ext cx="6795660" cy="9651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ctr" defTabSz="1066800">
                <a:lnSpc>
                  <a:spcPts val="128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b="0" kern="1200" spc="0" dirty="0">
                <a:latin typeface="Impact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19583" y="2428868"/>
            <a:ext cx="4492623" cy="1068015"/>
            <a:chOff x="1165" y="1319014"/>
            <a:chExt cx="4492623" cy="1068015"/>
          </a:xfrm>
        </p:grpSpPr>
        <p:sp>
          <p:nvSpPr>
            <p:cNvPr id="24" name="圆角矩形 23"/>
            <p:cNvSpPr/>
            <p:nvPr/>
          </p:nvSpPr>
          <p:spPr>
            <a:xfrm>
              <a:off x="1165" y="1319014"/>
              <a:ext cx="4492623" cy="106801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圆角矩形 4"/>
            <p:cNvSpPr/>
            <p:nvPr/>
          </p:nvSpPr>
          <p:spPr>
            <a:xfrm>
              <a:off x="32446" y="1350295"/>
              <a:ext cx="4430061" cy="1005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797624" y="2428868"/>
            <a:ext cx="2179975" cy="1068015"/>
            <a:chOff x="4676907" y="1319014"/>
            <a:chExt cx="2179975" cy="1068015"/>
          </a:xfrm>
        </p:grpSpPr>
        <p:sp>
          <p:nvSpPr>
            <p:cNvPr id="27" name="圆角矩形 26"/>
            <p:cNvSpPr/>
            <p:nvPr/>
          </p:nvSpPr>
          <p:spPr>
            <a:xfrm>
              <a:off x="4676907" y="1319014"/>
              <a:ext cx="2179975" cy="106801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圆角矩形 4"/>
            <p:cNvSpPr/>
            <p:nvPr/>
          </p:nvSpPr>
          <p:spPr>
            <a:xfrm>
              <a:off x="4708188" y="1350295"/>
              <a:ext cx="2117413" cy="1005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19583" y="3789745"/>
            <a:ext cx="5143536" cy="1068015"/>
            <a:chOff x="1165" y="1319014"/>
            <a:chExt cx="4492623" cy="1068015"/>
          </a:xfrm>
        </p:grpSpPr>
        <p:sp>
          <p:nvSpPr>
            <p:cNvPr id="30" name="圆角矩形 29"/>
            <p:cNvSpPr/>
            <p:nvPr/>
          </p:nvSpPr>
          <p:spPr>
            <a:xfrm>
              <a:off x="1165" y="1319014"/>
              <a:ext cx="4492623" cy="106801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4"/>
            <p:cNvSpPr/>
            <p:nvPr/>
          </p:nvSpPr>
          <p:spPr>
            <a:xfrm>
              <a:off x="32446" y="1350295"/>
              <a:ext cx="4430061" cy="1005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77433" y="3786190"/>
            <a:ext cx="1500166" cy="1068015"/>
            <a:chOff x="4676907" y="1319014"/>
            <a:chExt cx="2179975" cy="1068015"/>
          </a:xfrm>
        </p:grpSpPr>
        <p:sp>
          <p:nvSpPr>
            <p:cNvPr id="33" name="圆角矩形 32"/>
            <p:cNvSpPr/>
            <p:nvPr/>
          </p:nvSpPr>
          <p:spPr>
            <a:xfrm>
              <a:off x="4676907" y="1319014"/>
              <a:ext cx="2179975" cy="106801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4"/>
            <p:cNvSpPr/>
            <p:nvPr/>
          </p:nvSpPr>
          <p:spPr>
            <a:xfrm>
              <a:off x="4708188" y="1350295"/>
              <a:ext cx="2117413" cy="1005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56" name="任意多边形 55"/>
          <p:cNvSpPr/>
          <p:nvPr/>
        </p:nvSpPr>
        <p:spPr>
          <a:xfrm>
            <a:off x="5748653" y="2428868"/>
            <a:ext cx="752173" cy="1071570"/>
          </a:xfrm>
          <a:custGeom>
            <a:avLst/>
            <a:gdLst>
              <a:gd name="connsiteX0" fmla="*/ 73672 w 689050"/>
              <a:gd name="connsiteY0" fmla="*/ 0 h 1031409"/>
              <a:gd name="connsiteX1" fmla="*/ 689050 w 689050"/>
              <a:gd name="connsiteY1" fmla="*/ 0 h 1031409"/>
              <a:gd name="connsiteX2" fmla="*/ 429031 w 689050"/>
              <a:gd name="connsiteY2" fmla="*/ 1031409 h 1031409"/>
              <a:gd name="connsiteX3" fmla="*/ 95340 w 689050"/>
              <a:gd name="connsiteY3" fmla="*/ 1031409 h 1031409"/>
              <a:gd name="connsiteX4" fmla="*/ 0 w 689050"/>
              <a:gd name="connsiteY4" fmla="*/ 966404 h 1031409"/>
              <a:gd name="connsiteX5" fmla="*/ 0 w 689050"/>
              <a:gd name="connsiteY5" fmla="*/ 78006 h 1031409"/>
              <a:gd name="connsiteX6" fmla="*/ 73672 w 689050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050" h="1031409">
                <a:moveTo>
                  <a:pt x="73672" y="0"/>
                </a:moveTo>
                <a:lnTo>
                  <a:pt x="689050" y="0"/>
                </a:lnTo>
                <a:lnTo>
                  <a:pt x="429031" y="1031409"/>
                </a:lnTo>
                <a:lnTo>
                  <a:pt x="95340" y="1031409"/>
                </a:lnTo>
                <a:lnTo>
                  <a:pt x="0" y="966404"/>
                </a:lnTo>
                <a:lnTo>
                  <a:pt x="0" y="78006"/>
                </a:lnTo>
                <a:lnTo>
                  <a:pt x="73672" y="0"/>
                </a:lnTo>
                <a:close/>
              </a:path>
            </a:pathLst>
          </a:custGeom>
          <a:ln/>
          <a:effectLst>
            <a:outerShdw blurRad="50800" dist="381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6215074" y="2428867"/>
            <a:ext cx="1785950" cy="1071570"/>
          </a:xfrm>
          <a:custGeom>
            <a:avLst/>
            <a:gdLst>
              <a:gd name="connsiteX0" fmla="*/ 277353 w 1716125"/>
              <a:gd name="connsiteY0" fmla="*/ 0 h 1031409"/>
              <a:gd name="connsiteX1" fmla="*/ 1633785 w 1716125"/>
              <a:gd name="connsiteY1" fmla="*/ 0 h 1031409"/>
              <a:gd name="connsiteX2" fmla="*/ 1716125 w 1716125"/>
              <a:gd name="connsiteY2" fmla="*/ 65005 h 1031409"/>
              <a:gd name="connsiteX3" fmla="*/ 1716125 w 1716125"/>
              <a:gd name="connsiteY3" fmla="*/ 953403 h 1031409"/>
              <a:gd name="connsiteX4" fmla="*/ 1651120 w 1716125"/>
              <a:gd name="connsiteY4" fmla="*/ 1031409 h 1031409"/>
              <a:gd name="connsiteX5" fmla="*/ 0 w 1716125"/>
              <a:gd name="connsiteY5" fmla="*/ 1031409 h 1031409"/>
              <a:gd name="connsiteX6" fmla="*/ 277353 w 1716125"/>
              <a:gd name="connsiteY6" fmla="*/ 0 h 103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6125" h="1031409">
                <a:moveTo>
                  <a:pt x="277353" y="0"/>
                </a:moveTo>
                <a:lnTo>
                  <a:pt x="1633785" y="0"/>
                </a:lnTo>
                <a:lnTo>
                  <a:pt x="1716125" y="65005"/>
                </a:lnTo>
                <a:lnTo>
                  <a:pt x="1716125" y="953403"/>
                </a:lnTo>
                <a:lnTo>
                  <a:pt x="1651120" y="1031409"/>
                </a:lnTo>
                <a:lnTo>
                  <a:pt x="0" y="1031409"/>
                </a:lnTo>
                <a:lnTo>
                  <a:pt x="277353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rot="5400000">
            <a:off x="6607983" y="2821777"/>
            <a:ext cx="1071570" cy="2857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>
            <a:off x="5822165" y="2821777"/>
            <a:ext cx="1071570" cy="2857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>
            <a:off x="1145308" y="1117886"/>
            <a:ext cx="6855716" cy="1025230"/>
            <a:chOff x="1165" y="510"/>
            <a:chExt cx="6855716" cy="1025230"/>
          </a:xfrm>
          <a:solidFill>
            <a:schemeClr val="bg1">
              <a:lumMod val="65000"/>
            </a:schemeClr>
          </a:solidFill>
        </p:grpSpPr>
        <p:sp>
          <p:nvSpPr>
            <p:cNvPr id="68" name="圆角矩形 67"/>
            <p:cNvSpPr/>
            <p:nvPr/>
          </p:nvSpPr>
          <p:spPr>
            <a:xfrm>
              <a:off x="1165" y="510"/>
              <a:ext cx="6855716" cy="102523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圆角矩形 4"/>
            <p:cNvSpPr/>
            <p:nvPr/>
          </p:nvSpPr>
          <p:spPr>
            <a:xfrm>
              <a:off x="31193" y="30538"/>
              <a:ext cx="6795660" cy="9651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t" anchorCtr="0">
              <a:noAutofit/>
            </a:bodyPr>
            <a:lstStyle/>
            <a:p>
              <a:pPr lvl="0" algn="ctr" defTabSz="1066800">
                <a:lnSpc>
                  <a:spcPts val="128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b="0" kern="1200" spc="0" dirty="0">
                <a:latin typeface="Impact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07132" y="1175126"/>
            <a:ext cx="328614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Complete Netflix Prize</a:t>
            </a:r>
          </a:p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Dataset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99917" y="1634908"/>
            <a:ext cx="1701107" cy="57964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r">
              <a:lnSpc>
                <a:spcPts val="186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480,189</a:t>
            </a: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个</a:t>
            </a: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用户</a:t>
            </a:r>
            <a:endParaRPr lang="en-US" altLang="zh-CN" b="1" dirty="0" smtClean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  <a:p>
            <a:pPr lvl="0" algn="r">
              <a:lnSpc>
                <a:spcPts val="186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17,770</a:t>
            </a: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部电影</a:t>
            </a:r>
            <a:endParaRPr lang="zh-CN" altLang="en-US" b="1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1143008" y="2428868"/>
            <a:ext cx="6858016" cy="1071570"/>
            <a:chOff x="1143008" y="2857496"/>
            <a:chExt cx="6858016" cy="1071570"/>
          </a:xfrm>
        </p:grpSpPr>
        <p:grpSp>
          <p:nvGrpSpPr>
            <p:cNvPr id="70" name="组合 69"/>
            <p:cNvGrpSpPr/>
            <p:nvPr/>
          </p:nvGrpSpPr>
          <p:grpSpPr>
            <a:xfrm>
              <a:off x="1143008" y="2861051"/>
              <a:ext cx="4492623" cy="1068015"/>
              <a:chOff x="1165" y="1319014"/>
              <a:chExt cx="4492623" cy="1068015"/>
            </a:xfrm>
            <a:solidFill>
              <a:schemeClr val="bg1">
                <a:lumMod val="65000"/>
              </a:schemeClr>
            </a:solidFill>
          </p:grpSpPr>
          <p:sp>
            <p:nvSpPr>
              <p:cNvPr id="71" name="圆角矩形 70"/>
              <p:cNvSpPr/>
              <p:nvPr/>
            </p:nvSpPr>
            <p:spPr>
              <a:xfrm>
                <a:off x="1165" y="1319014"/>
                <a:ext cx="4492623" cy="1068015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2" name="圆角矩形 4"/>
              <p:cNvSpPr/>
              <p:nvPr/>
            </p:nvSpPr>
            <p:spPr>
              <a:xfrm>
                <a:off x="32446" y="1350295"/>
                <a:ext cx="4430061" cy="100545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7640" tIns="167640" rIns="167640" bIns="167640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400" kern="120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5821049" y="2861051"/>
              <a:ext cx="2179975" cy="1068015"/>
              <a:chOff x="4676907" y="1319014"/>
              <a:chExt cx="2179975" cy="1068015"/>
            </a:xfrm>
            <a:solidFill>
              <a:schemeClr val="bg1">
                <a:lumMod val="65000"/>
              </a:schemeClr>
            </a:solidFill>
          </p:grpSpPr>
          <p:sp>
            <p:nvSpPr>
              <p:cNvPr id="74" name="圆角矩形 73"/>
              <p:cNvSpPr/>
              <p:nvPr/>
            </p:nvSpPr>
            <p:spPr>
              <a:xfrm>
                <a:off x="4676907" y="1319014"/>
                <a:ext cx="2179975" cy="1068015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5" name="圆角矩形 4"/>
              <p:cNvSpPr/>
              <p:nvPr/>
            </p:nvSpPr>
            <p:spPr>
              <a:xfrm>
                <a:off x="4708188" y="1350295"/>
                <a:ext cx="2117413" cy="100545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7640" tIns="167640" rIns="167640" bIns="167640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4400" kern="1200"/>
              </a:p>
            </p:txBody>
          </p:sp>
        </p:grpSp>
        <p:cxnSp>
          <p:nvCxnSpPr>
            <p:cNvPr id="76" name="直接连接符 75"/>
            <p:cNvCxnSpPr/>
            <p:nvPr/>
          </p:nvCxnSpPr>
          <p:spPr>
            <a:xfrm rot="5400000">
              <a:off x="6607983" y="3250405"/>
              <a:ext cx="1071570" cy="285752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rot="5400000">
              <a:off x="5822165" y="3250405"/>
              <a:ext cx="1071570" cy="285752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119583" y="2500306"/>
            <a:ext cx="328614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First Part of Training</a:t>
            </a:r>
          </a:p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Set (FPTS)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5319" y="2960088"/>
            <a:ext cx="1354858" cy="57964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r">
              <a:lnSpc>
                <a:spcPts val="186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99,072,112</a:t>
            </a:r>
          </a:p>
          <a:p>
            <a:pPr lvl="0" algn="r">
              <a:lnSpc>
                <a:spcPts val="186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个评分</a:t>
            </a:r>
            <a:endParaRPr lang="zh-CN" altLang="en-US" b="1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39660" y="2492164"/>
            <a:ext cx="128588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Held Out</a:t>
            </a:r>
          </a:p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Set (HOS) 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3185" y="2992230"/>
            <a:ext cx="1237839" cy="57964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r">
              <a:lnSpc>
                <a:spcPts val="186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4,225,526</a:t>
            </a:r>
          </a:p>
          <a:p>
            <a:pPr lvl="0" algn="r">
              <a:lnSpc>
                <a:spcPts val="186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个评分</a:t>
            </a:r>
            <a:endParaRPr lang="zh-CN" altLang="en-US" b="1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42976" y="3789745"/>
            <a:ext cx="5143536" cy="1068015"/>
            <a:chOff x="1165" y="1319014"/>
            <a:chExt cx="4492623" cy="1068015"/>
          </a:xfrm>
          <a:solidFill>
            <a:schemeClr val="accent3">
              <a:lumMod val="75000"/>
            </a:schemeClr>
          </a:solidFill>
        </p:grpSpPr>
        <p:sp>
          <p:nvSpPr>
            <p:cNvPr id="85" name="圆角矩形 84"/>
            <p:cNvSpPr/>
            <p:nvPr/>
          </p:nvSpPr>
          <p:spPr>
            <a:xfrm>
              <a:off x="1165" y="1319014"/>
              <a:ext cx="4492623" cy="106801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圆角矩形 4"/>
            <p:cNvSpPr/>
            <p:nvPr/>
          </p:nvSpPr>
          <p:spPr>
            <a:xfrm>
              <a:off x="32446" y="1350295"/>
              <a:ext cx="4430061" cy="1005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119583" y="3857628"/>
            <a:ext cx="3286148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Whole Training</a:t>
            </a:r>
          </a:p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Set (WTS)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34359" y="4349552"/>
            <a:ext cx="1471878" cy="579646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r">
              <a:lnSpc>
                <a:spcPts val="186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100,480,507</a:t>
            </a:r>
          </a:p>
          <a:p>
            <a:pPr lvl="0" algn="r">
              <a:lnSpc>
                <a:spcPts val="186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个评分</a:t>
            </a:r>
            <a:endParaRPr lang="zh-CN" altLang="en-US" b="1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500826" y="3789745"/>
            <a:ext cx="1500166" cy="1068015"/>
            <a:chOff x="4676907" y="1319014"/>
            <a:chExt cx="2179975" cy="1068015"/>
          </a:xfrm>
          <a:solidFill>
            <a:srgbClr val="FF0000"/>
          </a:solidFill>
        </p:grpSpPr>
        <p:sp>
          <p:nvSpPr>
            <p:cNvPr id="88" name="圆角矩形 87"/>
            <p:cNvSpPr/>
            <p:nvPr/>
          </p:nvSpPr>
          <p:spPr>
            <a:xfrm>
              <a:off x="4676907" y="1319014"/>
              <a:ext cx="2179975" cy="106801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圆角矩形 4"/>
            <p:cNvSpPr/>
            <p:nvPr/>
          </p:nvSpPr>
          <p:spPr>
            <a:xfrm>
              <a:off x="4708188" y="1350295"/>
              <a:ext cx="2117413" cy="100545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167640" rIns="167640" bIns="167640" numCol="1" spcCol="1270" anchor="ctr" anchorCtr="0">
              <a:noAutofit/>
            </a:bodyPr>
            <a:lstStyle/>
            <a:p>
              <a:pPr lvl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400" kern="1200"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643570" y="3860498"/>
            <a:ext cx="641783" cy="425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ts val="128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Impact" pitchFamily="34" charset="0"/>
              </a:rPr>
              <a:t>Probe</a:t>
            </a:r>
          </a:p>
          <a:p>
            <a:pPr lvl="0" algn="r">
              <a:lnSpc>
                <a:spcPts val="128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140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rot="5400000">
            <a:off x="5107785" y="4179099"/>
            <a:ext cx="1071570" cy="2857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44027" y="3818332"/>
            <a:ext cx="699741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Quiz</a:t>
            </a:r>
          </a:p>
          <a:p>
            <a:pPr lvl="0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9845" y="4246960"/>
            <a:ext cx="771179" cy="68223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r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Test</a:t>
            </a:r>
          </a:p>
          <a:p>
            <a:pPr lvl="0" algn="r">
              <a:lnSpc>
                <a:spcPts val="228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Impact" pitchFamily="34" charset="0"/>
              </a:rPr>
              <a:t>Set</a:t>
            </a:r>
            <a:endParaRPr lang="zh-CN" altLang="en-US" sz="240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5400000">
            <a:off x="6679421" y="4179099"/>
            <a:ext cx="1071570" cy="285752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912 " pathEditMode="relative" ptsTypes="AA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7038E-6 L 5.55556E-7 0.19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44899E-6 L 4.44444E-6 0.195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0.02812 0.195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9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76984E-6 L 3.05556E-6 0.1954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  <p:bldP spid="7" grpId="0" uiExpand="1" build="p"/>
      <p:bldP spid="56" grpId="0" animBg="1"/>
      <p:bldP spid="56" grpId="1" animBg="1"/>
      <p:bldP spid="56" grpId="2" animBg="1"/>
      <p:bldP spid="56" grpId="3" animBg="1"/>
      <p:bldP spid="61" grpId="0" animBg="1"/>
      <p:bldP spid="61" grpId="1" animBg="1"/>
      <p:bldP spid="61" grpId="2" animBg="1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竞赛的里程碑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/>
              <a:t>——Netflix Prize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团队</a:t>
            </a:r>
            <a:r>
              <a:rPr lang="en-US" altLang="zh-CN" b="1" dirty="0" err="1" smtClean="0">
                <a:solidFill>
                  <a:srgbClr val="FF0000"/>
                </a:solidFill>
                <a:latin typeface="+mn-lt"/>
              </a:rPr>
              <a:t>BellKor’s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 Pragmatic Chaos (BPC)</a:t>
            </a:r>
            <a:r>
              <a:rPr lang="zh-CN" altLang="en-US" dirty="0" smtClean="0"/>
              <a:t>的提交在</a:t>
            </a:r>
            <a:r>
              <a:rPr lang="en-US" altLang="zh-CN" dirty="0" smtClean="0">
                <a:latin typeface="+mn-lt"/>
              </a:rPr>
              <a:t>Quiz Set</a:t>
            </a:r>
            <a:r>
              <a:rPr lang="zh-CN" altLang="en-US" dirty="0" smtClean="0"/>
              <a:t>上获得</a:t>
            </a:r>
            <a:r>
              <a:rPr lang="en-US" altLang="zh-CN" b="1" dirty="0" smtClean="0">
                <a:solidFill>
                  <a:srgbClr val="FF0000"/>
                </a:solidFill>
                <a:latin typeface="+mn-lt"/>
              </a:rPr>
              <a:t>0.8558</a:t>
            </a:r>
            <a:r>
              <a:rPr lang="zh-CN" altLang="en-US" dirty="0" smtClean="0"/>
              <a:t>的预测误差，改进首次</a:t>
            </a:r>
            <a:r>
              <a:rPr lang="zh-CN" altLang="en-US" b="1" dirty="0" smtClean="0">
                <a:solidFill>
                  <a:srgbClr val="FF0000"/>
                </a:solidFill>
              </a:rPr>
              <a:t>超过</a:t>
            </a:r>
            <a:r>
              <a:rPr lang="en-US" altLang="zh-CN" b="1" dirty="0" smtClean="0">
                <a:solidFill>
                  <a:srgbClr val="FF0000"/>
                </a:solidFill>
              </a:rPr>
              <a:t>10%</a:t>
            </a:r>
            <a:r>
              <a:rPr lang="zh-CN" altLang="en-US" dirty="0" smtClean="0"/>
              <a:t>，竞赛进入最后三十天角逐</a:t>
            </a:r>
            <a:endParaRPr lang="en-US" altLang="zh-CN" dirty="0" smtClean="0"/>
          </a:p>
          <a:p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Netflix Prize</a:t>
            </a:r>
            <a:r>
              <a:rPr lang="zh-CN" altLang="en-US" dirty="0" smtClean="0"/>
              <a:t>官方正式宣布</a:t>
            </a:r>
            <a:r>
              <a:rPr lang="en-US" altLang="zh-CN" b="1" dirty="0" smtClean="0">
                <a:solidFill>
                  <a:srgbClr val="FF0000"/>
                </a:solidFill>
              </a:rPr>
              <a:t>BPC</a:t>
            </a:r>
            <a:r>
              <a:rPr lang="zh-CN" altLang="en-US" dirty="0" smtClean="0"/>
              <a:t>为竞赛的最终胜利者，获得</a:t>
            </a:r>
            <a:r>
              <a:rPr lang="en-US" altLang="zh-CN" b="1" dirty="0" smtClean="0">
                <a:solidFill>
                  <a:srgbClr val="FF0000"/>
                </a:solidFill>
              </a:rPr>
              <a:t>Grand Prize</a:t>
            </a:r>
            <a:r>
              <a:rPr lang="zh-CN" altLang="en-US" dirty="0" smtClean="0"/>
              <a:t>，整个竞赛正式结束</a:t>
            </a:r>
            <a:endParaRPr lang="en-US" altLang="zh-CN" dirty="0" smtClean="0"/>
          </a:p>
          <a:p>
            <a:r>
              <a:rPr lang="zh-CN" altLang="en-US" dirty="0" smtClean="0"/>
              <a:t>已颁发的奖项及获奖团队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85852" y="3915742"/>
          <a:ext cx="7072362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54"/>
                <a:gridCol w="3280296"/>
                <a:gridCol w="1434612"/>
              </a:tblGrid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奖项</a:t>
                      </a:r>
                      <a:endParaRPr lang="zh-CN" altLang="en-US" sz="2000" dirty="0"/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获奖团队</a:t>
                      </a:r>
                      <a:endParaRPr lang="zh-CN" altLang="en-US" sz="2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Test RMSE</a:t>
                      </a:r>
                      <a:endParaRPr lang="zh-CN" altLang="en-US" sz="2000" i="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Progress Prize 2007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KorBell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0.8723</a:t>
                      </a:r>
                      <a:endParaRPr lang="zh-CN" altLang="en-US" sz="2000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Progress Prize 2008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BellKor</a:t>
                      </a: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altLang="zh-CN" sz="2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BigChaos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0.8627</a:t>
                      </a:r>
                      <a:endParaRPr lang="zh-CN" altLang="en-US" sz="2000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393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Grand Prize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BellKor’s</a:t>
                      </a:r>
                      <a:r>
                        <a:rPr lang="en-US" altLang="zh-C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Pragmatic Chaos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i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0.8567</a:t>
                      </a:r>
                      <a:endParaRPr lang="zh-CN" altLang="en-US" sz="2000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CN" altLang="en-US" smtClean="0"/>
              <a:t>吴金龙 </a:t>
            </a:r>
            <a:r>
              <a:rPr lang="en-US" altLang="zh-CN" smtClean="0"/>
              <a:t>@ SMS.pku.edu.cn (2010-05-28)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Netflix Prize </a:t>
            </a:r>
            <a:r>
              <a:rPr lang="zh-CN" altLang="en-US" smtClean="0"/>
              <a:t>中的协同过滤算法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3458A-5C1D-45EE-8DB3-834B0FF534B5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Netflix Prize </a:t>
            </a:r>
            <a:r>
              <a:rPr lang="zh-CN" altLang="en-US" dirty="0" smtClean="0"/>
              <a:t>数据集的特点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Part I</a:t>
            </a:r>
            <a:r>
              <a:rPr lang="zh-CN" altLang="en-US" dirty="0" smtClean="0"/>
              <a:t>：背景介绍</a:t>
            </a:r>
            <a:r>
              <a:rPr lang="en-US" altLang="zh-CN" dirty="0" smtClean="0"/>
              <a:t>——Netflix Prize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极度稀疏性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WTS </a:t>
            </a:r>
            <a:r>
              <a:rPr lang="zh-CN" altLang="en-US" dirty="0" smtClean="0"/>
              <a:t>中包括了</a:t>
            </a:r>
            <a:r>
              <a:rPr lang="en-US" altLang="zh-CN" b="1" dirty="0" smtClean="0">
                <a:solidFill>
                  <a:srgbClr val="FF0000"/>
                </a:solidFill>
              </a:rPr>
              <a:t>480,189</a:t>
            </a:r>
            <a:r>
              <a:rPr lang="zh-CN" altLang="en-US" dirty="0" smtClean="0"/>
              <a:t>个用户对</a:t>
            </a:r>
            <a:r>
              <a:rPr lang="en-US" altLang="zh-CN" b="1" dirty="0" smtClean="0">
                <a:solidFill>
                  <a:srgbClr val="FF0000"/>
                </a:solidFill>
              </a:rPr>
              <a:t>17,770</a:t>
            </a:r>
            <a:r>
              <a:rPr lang="zh-CN" altLang="en-US" dirty="0" smtClean="0"/>
              <a:t>部电影的评分，而评分值只有</a:t>
            </a:r>
            <a:r>
              <a:rPr lang="en-US" altLang="zh-CN" b="1" dirty="0" smtClean="0">
                <a:solidFill>
                  <a:srgbClr val="FF0000"/>
                </a:solidFill>
              </a:rPr>
              <a:t>100,480,507</a:t>
            </a:r>
            <a:r>
              <a:rPr lang="zh-CN" altLang="en-US" dirty="0" smtClean="0"/>
              <a:t>个，也即近</a:t>
            </a:r>
            <a:r>
              <a:rPr lang="en-US" altLang="zh-CN" b="1" dirty="0" smtClean="0">
                <a:solidFill>
                  <a:srgbClr val="FF0000"/>
                </a:solidFill>
              </a:rPr>
              <a:t>99%</a:t>
            </a:r>
            <a:r>
              <a:rPr lang="zh-CN" altLang="en-US" dirty="0" smtClean="0"/>
              <a:t>的评分值未知</a:t>
            </a:r>
            <a:endParaRPr lang="en-US" altLang="zh-CN" dirty="0" smtClean="0"/>
          </a:p>
          <a:p>
            <a:r>
              <a:rPr lang="zh-CN" altLang="en-US" dirty="0" smtClean="0"/>
              <a:t>长尾性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大部分用户</a:t>
            </a:r>
            <a:r>
              <a:rPr lang="zh-CN" altLang="en-US" dirty="0" smtClean="0"/>
              <a:t>只对</a:t>
            </a:r>
            <a:r>
              <a:rPr lang="zh-CN" altLang="en-US" b="1" dirty="0" smtClean="0">
                <a:solidFill>
                  <a:srgbClr val="FF0000"/>
                </a:solidFill>
              </a:rPr>
              <a:t>极少</a:t>
            </a:r>
            <a:r>
              <a:rPr lang="zh-CN" altLang="en-US" dirty="0" smtClean="0"/>
              <a:t>的电影进行了评分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四分之一的用户只对少于</a:t>
            </a:r>
            <a:r>
              <a:rPr lang="en-US" altLang="zh-CN" b="1" dirty="0" smtClean="0">
                <a:solidFill>
                  <a:srgbClr val="FF0000"/>
                </a:solidFill>
              </a:rPr>
              <a:t>36</a:t>
            </a:r>
            <a:r>
              <a:rPr lang="zh-CN" altLang="en-US" dirty="0" smtClean="0"/>
              <a:t>部电影进行了评分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大部分电影</a:t>
            </a:r>
            <a:r>
              <a:rPr lang="zh-CN" altLang="en-US" dirty="0" smtClean="0"/>
              <a:t>只收到</a:t>
            </a:r>
            <a:r>
              <a:rPr lang="zh-CN" altLang="en-US" b="1" dirty="0" smtClean="0">
                <a:solidFill>
                  <a:srgbClr val="FF0000"/>
                </a:solidFill>
              </a:rPr>
              <a:t>极少</a:t>
            </a:r>
            <a:r>
              <a:rPr lang="zh-CN" altLang="en-US" dirty="0" smtClean="0"/>
              <a:t>的用户评分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四分之一的电影只收到少于</a:t>
            </a:r>
            <a:r>
              <a:rPr lang="en-US" altLang="zh-CN" b="1" dirty="0" smtClean="0">
                <a:solidFill>
                  <a:srgbClr val="FF0000"/>
                </a:solidFill>
              </a:rPr>
              <a:t>190</a:t>
            </a:r>
            <a:r>
              <a:rPr lang="zh-CN" altLang="en-US" dirty="0" smtClean="0"/>
              <a:t>个用户的评分</a:t>
            </a:r>
            <a:endParaRPr lang="en-US" altLang="zh-CN" dirty="0" smtClean="0"/>
          </a:p>
          <a:p>
            <a:r>
              <a:rPr lang="zh-CN" altLang="en-US" dirty="0" smtClean="0"/>
              <a:t>时间性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数据集中</a:t>
            </a:r>
            <a:r>
              <a:rPr lang="zh-CN" altLang="en-US" b="1" dirty="0" smtClean="0">
                <a:solidFill>
                  <a:srgbClr val="FF0000"/>
                </a:solidFill>
              </a:rPr>
              <a:t>评分的特点</a:t>
            </a:r>
            <a:r>
              <a:rPr lang="zh-CN" altLang="en-US" dirty="0" smtClean="0"/>
              <a:t>随着时间的变化在</a:t>
            </a:r>
            <a:r>
              <a:rPr lang="zh-CN" altLang="en-US" b="1" dirty="0" smtClean="0">
                <a:solidFill>
                  <a:srgbClr val="FF0000"/>
                </a:solidFill>
              </a:rPr>
              <a:t>不断变化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jltheme2">
  <a:themeElements>
    <a:clrScheme name="龙腾四海">
      <a:dk1>
        <a:sysClr val="windowText" lastClr="000000"/>
      </a:dk1>
      <a:lt1>
        <a:sysClr val="window" lastClr="FFFFFF"/>
      </a:lt1>
      <a:dk2>
        <a:srgbClr val="001B36"/>
      </a:dk2>
      <a:lt2>
        <a:srgbClr val="EDF8FE"/>
      </a:lt2>
      <a:accent1>
        <a:srgbClr val="477AB1"/>
      </a:accent1>
      <a:accent2>
        <a:srgbClr val="51848E"/>
      </a:accent2>
      <a:accent3>
        <a:srgbClr val="7B9B57"/>
      </a:accent3>
      <a:accent4>
        <a:srgbClr val="8B8D8C"/>
      </a:accent4>
      <a:accent5>
        <a:srgbClr val="8B7396"/>
      </a:accent5>
      <a:accent6>
        <a:srgbClr val="E89A53"/>
      </a:accent6>
      <a:hlink>
        <a:srgbClr val="0080FF"/>
      </a:hlink>
      <a:folHlink>
        <a:srgbClr val="FF00FF"/>
      </a:folHlink>
    </a:clrScheme>
    <a:fontScheme name="jinlong">
      <a:majorFont>
        <a:latin typeface="Arial Black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jltheme2</Template>
  <TotalTime>5162</TotalTime>
  <Words>5131</Words>
  <Application>Microsoft Office PowerPoint</Application>
  <PresentationFormat>全屏显示(4:3)</PresentationFormat>
  <Paragraphs>851</Paragraphs>
  <Slides>53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jltheme2</vt:lpstr>
      <vt:lpstr>Netflix Prize 中的 协同过滤算法</vt:lpstr>
      <vt:lpstr>目录</vt:lpstr>
      <vt:lpstr>Part I：背景介绍</vt:lpstr>
      <vt:lpstr>Yep，推荐系统 !</vt:lpstr>
      <vt:lpstr>推荐系统的分类</vt:lpstr>
      <vt:lpstr>Netflix Prize 介绍</vt:lpstr>
      <vt:lpstr>Netflix Prize 数据集的结构</vt:lpstr>
      <vt:lpstr>Netflix Prize 竞赛的里程碑</vt:lpstr>
      <vt:lpstr>Netflix Prize 数据集的特点</vt:lpstr>
      <vt:lpstr>Ha，协同过滤（CF）?</vt:lpstr>
      <vt:lpstr>Part II：协同过滤（Collaborative Filtering）模型</vt:lpstr>
      <vt:lpstr>常用模型</vt:lpstr>
      <vt:lpstr>因子（Factor）模型</vt:lpstr>
      <vt:lpstr>因子（Factor）模型的特点</vt:lpstr>
      <vt:lpstr>矩阵分解（MF）模型</vt:lpstr>
      <vt:lpstr>矩阵分解（MF）的模型假设</vt:lpstr>
      <vt:lpstr>矩阵分解（MF）模型假设的不合理性</vt:lpstr>
      <vt:lpstr>二项矩阵分解（Binomial MF）</vt:lpstr>
      <vt:lpstr>二项矩阵分解（BMF）的模型假设</vt:lpstr>
      <vt:lpstr>二项矩阵分解（BMF）的模型训练</vt:lpstr>
      <vt:lpstr>实验结果：算法MF vs. 算法BMF</vt:lpstr>
      <vt:lpstr>实验结果：算法PMF vs. 算法PBMF</vt:lpstr>
      <vt:lpstr>MF和BMF模型的优势与劣势</vt:lpstr>
      <vt:lpstr>MF模型 vs. Fuzzy C-means模型</vt:lpstr>
      <vt:lpstr>Fuzzy C-means（FCM）聚类模型介绍</vt:lpstr>
      <vt:lpstr>修正模糊聚类（Modified FCM）模型</vt:lpstr>
      <vt:lpstr>FCM模型 vs. MFCM模型</vt:lpstr>
      <vt:lpstr>MF模型 vs. MFCM模型</vt:lpstr>
      <vt:lpstr>MF模型 vs. MFCM模型</vt:lpstr>
      <vt:lpstr>模型组合方法</vt:lpstr>
      <vt:lpstr>组合方法的基本框架</vt:lpstr>
      <vt:lpstr>组合模型预测结果的常用方法</vt:lpstr>
      <vt:lpstr>实验结果</vt:lpstr>
      <vt:lpstr>Part III：三维协同过滤——立方填补</vt:lpstr>
      <vt:lpstr>三维协同过滤：立方填补</vt:lpstr>
      <vt:lpstr>实际应用1——个性化网页搜索</vt:lpstr>
      <vt:lpstr>实际应用2——个性化广告投放</vt:lpstr>
      <vt:lpstr>术语和记号</vt:lpstr>
      <vt:lpstr>邻居（kNN）模型</vt:lpstr>
      <vt:lpstr>贝叶斯聚类（Bayesian Clustering）模型</vt:lpstr>
      <vt:lpstr>贝叶斯聚类（BC）的模型假设</vt:lpstr>
      <vt:lpstr>立方聚类（Cube Clustering）模型</vt:lpstr>
      <vt:lpstr>立方分解（Cube Factorization）模型</vt:lpstr>
      <vt:lpstr>立方分解（Cube Factorization）模型</vt:lpstr>
      <vt:lpstr>贝叶斯聚类 &amp; 立方聚类 &amp; 立方分解</vt:lpstr>
      <vt:lpstr>贝叶斯聚类的实验结果</vt:lpstr>
      <vt:lpstr>立方聚类的实验结果</vt:lpstr>
      <vt:lpstr>立方分解的实验结果</vt:lpstr>
      <vt:lpstr>贝叶斯聚类 &amp; 立方聚类 &amp; 立方分解</vt:lpstr>
      <vt:lpstr>Part IV：总结与展望</vt:lpstr>
      <vt:lpstr>总结</vt:lpstr>
      <vt:lpstr>展望：协同过滤中尚待解决的一些问题</vt:lpstr>
      <vt:lpstr>幻灯片 53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Prize 中的 协同过滤算法</dc:title>
  <dc:creator>Jinlong</dc:creator>
  <cp:lastModifiedBy>Jinlong</cp:lastModifiedBy>
  <cp:revision>556</cp:revision>
  <dcterms:created xsi:type="dcterms:W3CDTF">2010-05-10T13:05:50Z</dcterms:created>
  <dcterms:modified xsi:type="dcterms:W3CDTF">2010-05-28T04:53:32Z</dcterms:modified>
</cp:coreProperties>
</file>